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gyg0JaEP9V7UrdAmmdtWX+Udig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689" name="Google Shape;6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7" name="Google Shape;7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5" name="Google Shape;8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4" name="Google Shape;8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8" name="Google Shape;8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6" name="Google Shape;9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1" name="Google Shape;99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c0b5bf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bitcoin is the biggest one, probably the smaller (less familiar) ones follow the same trend so we want to anticipate and buy it before the returns grow </a:t>
            </a:r>
            <a:endParaRPr/>
          </a:p>
        </p:txBody>
      </p:sp>
      <p:sp>
        <p:nvSpPr>
          <p:cNvPr id="518" name="Google Shape;518;g11f6c0b5bf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f6c0b5bf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4) AND the relevant lag </a:t>
            </a:r>
            <a:endParaRPr/>
          </a:p>
          <a:p>
            <a:pPr indent="0" lvl="0" marL="0" rtl="0" algn="l">
              <a:lnSpc>
                <a:spcPct val="100000"/>
              </a:lnSpc>
              <a:spcBef>
                <a:spcPts val="0"/>
              </a:spcBef>
              <a:spcAft>
                <a:spcPts val="0"/>
              </a:spcAft>
              <a:buSzPts val="1100"/>
              <a:buNone/>
            </a:pPr>
            <a:r>
              <a:rPr lang="en-US"/>
              <a:t>5) to see if strategy works </a:t>
            </a:r>
            <a:endParaRPr/>
          </a:p>
        </p:txBody>
      </p:sp>
      <p:sp>
        <p:nvSpPr>
          <p:cNvPr id="603" name="Google Shape;603;g11f6c0b5bfb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similar to a </a:t>
            </a:r>
            <a:r>
              <a:rPr b="1" lang="en-US"/>
              <a:t>Lambda Architecture </a:t>
            </a:r>
            <a:r>
              <a:rPr lang="en-US"/>
              <a:t>because we are using the 3 batches batch/stream/serving </a:t>
            </a:r>
            <a:endParaRPr/>
          </a:p>
          <a:p>
            <a:pPr indent="0" lvl="0" marL="0" rtl="0" algn="l">
              <a:lnSpc>
                <a:spcPct val="100000"/>
              </a:lnSpc>
              <a:spcBef>
                <a:spcPts val="0"/>
              </a:spcBef>
              <a:spcAft>
                <a:spcPts val="0"/>
              </a:spcAft>
              <a:buSzPts val="1100"/>
              <a:buNone/>
            </a:pPr>
            <a:r>
              <a:rPr lang="en-US"/>
              <a:t>information comes from Binance this is our source, with the rest API call then we store it in HDFS, we process with Spark to find the correlations, then we have the strategy to use as well and we go to the streaming part, using python producer that is storing information in Kafka topic, then we create a dataframe implementing he strategy we found in the batch and then we serve it with Maria DB </a:t>
            </a:r>
            <a:endParaRPr/>
          </a:p>
        </p:txBody>
      </p:sp>
      <p:sp>
        <p:nvSpPr>
          <p:cNvPr id="609" name="Google Shape;6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Manu:</a:t>
            </a:r>
            <a:endParaRPr/>
          </a:p>
          <a:p>
            <a:pPr indent="0" lvl="0" marL="0" rtl="0" algn="l">
              <a:lnSpc>
                <a:spcPct val="100000"/>
              </a:lnSpc>
              <a:spcBef>
                <a:spcPts val="0"/>
              </a:spcBef>
              <a:spcAft>
                <a:spcPts val="0"/>
              </a:spcAft>
              <a:buSzPts val="1100"/>
              <a:buNone/>
            </a:pPr>
            <a:r>
              <a:rPr lang="en-US"/>
              <a:t>K-lines → 1m near real time</a:t>
            </a:r>
            <a:endParaRPr/>
          </a:p>
          <a:p>
            <a:pPr indent="0" lvl="0" marL="0" rtl="0" algn="l">
              <a:lnSpc>
                <a:spcPct val="100000"/>
              </a:lnSpc>
              <a:spcBef>
                <a:spcPts val="0"/>
              </a:spcBef>
              <a:spcAft>
                <a:spcPts val="0"/>
              </a:spcAft>
              <a:buSzPts val="1100"/>
              <a:buNone/>
            </a:pPr>
            <a:r>
              <a:rPr lang="en-US"/>
              <a:t>500 data points</a:t>
            </a:r>
            <a:endParaRPr/>
          </a:p>
        </p:txBody>
      </p:sp>
      <p:sp>
        <p:nvSpPr>
          <p:cNvPr id="674" name="Google Shape;67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Manu:</a:t>
            </a:r>
            <a:endParaRPr/>
          </a:p>
          <a:p>
            <a:pPr indent="0" lvl="0" marL="0" rtl="0" algn="l">
              <a:lnSpc>
                <a:spcPct val="100000"/>
              </a:lnSpc>
              <a:spcBef>
                <a:spcPts val="0"/>
              </a:spcBef>
              <a:spcAft>
                <a:spcPts val="0"/>
              </a:spcAft>
              <a:buSzPts val="1100"/>
              <a:buNone/>
            </a:pPr>
            <a:r>
              <a:rPr lang="en-US"/>
              <a:t>Double Type</a:t>
            </a:r>
            <a:endParaRPr/>
          </a:p>
          <a:p>
            <a:pPr indent="0" lvl="0" marL="0" rtl="0" algn="l">
              <a:lnSpc>
                <a:spcPct val="100000"/>
              </a:lnSpc>
              <a:spcBef>
                <a:spcPts val="0"/>
              </a:spcBef>
              <a:spcAft>
                <a:spcPts val="0"/>
              </a:spcAft>
              <a:buSzPts val="1100"/>
              <a:buNone/>
            </a:pPr>
            <a:r>
              <a:rPr lang="en-US"/>
              <a:t>Column rename → Open and Close time = Make it a timestamp</a:t>
            </a:r>
            <a:endParaRPr/>
          </a:p>
          <a:p>
            <a:pPr indent="0" lvl="0" marL="0" rtl="0" algn="l">
              <a:lnSpc>
                <a:spcPct val="100000"/>
              </a:lnSpc>
              <a:spcBef>
                <a:spcPts val="0"/>
              </a:spcBef>
              <a:spcAft>
                <a:spcPts val="0"/>
              </a:spcAft>
              <a:buSzPts val="1100"/>
              <a:buNone/>
            </a:pPr>
            <a:r>
              <a:t/>
            </a:r>
            <a:endParaRPr/>
          </a:p>
        </p:txBody>
      </p:sp>
      <p:sp>
        <p:nvSpPr>
          <p:cNvPr id="681" name="Google Shape;68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19"/>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19"/>
          <p:cNvGrpSpPr/>
          <p:nvPr/>
        </p:nvGrpSpPr>
        <p:grpSpPr>
          <a:xfrm>
            <a:off x="0" y="0"/>
            <a:ext cx="2305051" cy="6858001"/>
            <a:chOff x="0" y="0"/>
            <a:chExt cx="2305051" cy="6858001"/>
          </a:xfrm>
        </p:grpSpPr>
        <p:sp>
          <p:nvSpPr>
            <p:cNvPr id="55" name="Google Shape;55;p19"/>
            <p:cNvSpPr/>
            <p:nvPr/>
          </p:nvSpPr>
          <p:spPr>
            <a:xfrm>
              <a:off x="1209675" y="4763"/>
              <a:ext cx="23813" cy="2181225"/>
            </a:xfrm>
            <a:prstGeom prst="rect">
              <a:avLst/>
            </a:pr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9"/>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9"/>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9"/>
            <p:cNvSpPr/>
            <p:nvPr/>
          </p:nvSpPr>
          <p:spPr>
            <a:xfrm>
              <a:off x="414338" y="9525"/>
              <a:ext cx="28575" cy="4481513"/>
            </a:xfrm>
            <a:prstGeom prst="rect">
              <a:avLst/>
            </a:pr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9"/>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9"/>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dk2"/>
                </a:gs>
                <a:gs pos="100000">
                  <a:srgbClr val="B3FFFF"/>
                </a:gs>
              </a:gsLst>
              <a:lin ang="5400000" scaled="0"/>
            </a:gradFill>
            <a:ln>
              <a:noFill/>
            </a:ln>
          </p:spPr>
        </p:sp>
        <p:sp>
          <p:nvSpPr>
            <p:cNvPr id="61" name="Google Shape;61;p19"/>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dk2"/>
                </a:gs>
                <a:gs pos="100000">
                  <a:srgbClr val="B3FFFF"/>
                </a:gs>
              </a:gsLst>
              <a:lin ang="5400000" scaled="0"/>
            </a:gradFill>
            <a:ln>
              <a:noFill/>
            </a:ln>
          </p:spPr>
        </p:sp>
        <p:sp>
          <p:nvSpPr>
            <p:cNvPr id="62" name="Google Shape;62;p19"/>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9"/>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dk2"/>
                </a:gs>
                <a:gs pos="100000">
                  <a:srgbClr val="B3FFFF"/>
                </a:gs>
              </a:gsLst>
              <a:lin ang="5400000" scaled="0"/>
            </a:gradFill>
            <a:ln>
              <a:noFill/>
            </a:ln>
          </p:spPr>
        </p:sp>
        <p:sp>
          <p:nvSpPr>
            <p:cNvPr id="64" name="Google Shape;64;p19"/>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65" name="Google Shape;65;p19"/>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9"/>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9"/>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dk2"/>
                </a:gs>
                <a:gs pos="100000">
                  <a:srgbClr val="B3FFFF"/>
                </a:gs>
              </a:gsLst>
              <a:lin ang="5400000" scaled="0"/>
            </a:gradFill>
            <a:ln>
              <a:noFill/>
            </a:ln>
          </p:spPr>
        </p:sp>
        <p:sp>
          <p:nvSpPr>
            <p:cNvPr id="68" name="Google Shape;68;p19"/>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9"/>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dk2"/>
                </a:gs>
                <a:gs pos="100000">
                  <a:srgbClr val="B3FFFF"/>
                </a:gs>
              </a:gsLst>
              <a:lin ang="5400000" scaled="0"/>
            </a:gradFill>
            <a:ln>
              <a:noFill/>
            </a:ln>
          </p:spPr>
        </p:sp>
        <p:sp>
          <p:nvSpPr>
            <p:cNvPr id="70" name="Google Shape;70;p19"/>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9"/>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9"/>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dk2"/>
                </a:gs>
                <a:gs pos="100000">
                  <a:srgbClr val="B3FFFF"/>
                </a:gs>
              </a:gsLst>
              <a:lin ang="5400000" scaled="0"/>
            </a:gradFill>
            <a:ln>
              <a:noFill/>
            </a:ln>
          </p:spPr>
        </p:sp>
        <p:sp>
          <p:nvSpPr>
            <p:cNvPr id="73" name="Google Shape;73;p19"/>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9"/>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9"/>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dk2"/>
                </a:gs>
                <a:gs pos="100000">
                  <a:srgbClr val="B3FFFF"/>
                </a:gs>
              </a:gsLst>
              <a:lin ang="5400000" scaled="0"/>
            </a:gradFill>
            <a:ln>
              <a:noFill/>
            </a:ln>
          </p:spPr>
        </p:sp>
        <p:sp>
          <p:nvSpPr>
            <p:cNvPr id="76" name="Google Shape;76;p19"/>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9"/>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dk2"/>
                </a:gs>
                <a:gs pos="100000">
                  <a:srgbClr val="B3FFFF"/>
                </a:gs>
              </a:gsLst>
              <a:lin ang="5400000" scaled="0"/>
            </a:gradFill>
            <a:ln>
              <a:noFill/>
            </a:ln>
          </p:spPr>
        </p:sp>
        <p:sp>
          <p:nvSpPr>
            <p:cNvPr id="78" name="Google Shape;78;p19"/>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9"/>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dk2"/>
                </a:gs>
                <a:gs pos="100000">
                  <a:srgbClr val="B3FFFF"/>
                </a:gs>
              </a:gsLst>
              <a:lin ang="5400000" scaled="0"/>
            </a:gradFill>
            <a:ln>
              <a:noFill/>
            </a:ln>
          </p:spPr>
        </p:sp>
        <p:sp>
          <p:nvSpPr>
            <p:cNvPr id="80" name="Google Shape;80;p19"/>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9"/>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dk2"/>
                </a:gs>
                <a:gs pos="100000">
                  <a:srgbClr val="B3FFFF"/>
                </a:gs>
              </a:gsLst>
              <a:lin ang="5400000" scaled="0"/>
            </a:gradFill>
            <a:ln>
              <a:noFill/>
            </a:ln>
          </p:spPr>
        </p:sp>
        <p:sp>
          <p:nvSpPr>
            <p:cNvPr id="82" name="Google Shape;82;p19"/>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9"/>
            <p:cNvSpPr/>
            <p:nvPr/>
          </p:nvSpPr>
          <p:spPr>
            <a:xfrm>
              <a:off x="642938" y="6610350"/>
              <a:ext cx="23813" cy="242888"/>
            </a:xfrm>
            <a:prstGeom prst="rect">
              <a:avLst/>
            </a:pr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9"/>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dk2"/>
                </a:gs>
                <a:gs pos="100000">
                  <a:srgbClr val="B3FFFF"/>
                </a:gs>
              </a:gsLst>
              <a:lin ang="5400000" scaled="0"/>
            </a:gradFill>
            <a:ln>
              <a:noFill/>
            </a:ln>
          </p:spPr>
        </p:sp>
        <p:sp>
          <p:nvSpPr>
            <p:cNvPr id="86" name="Google Shape;86;p19"/>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dk2"/>
                </a:gs>
                <a:gs pos="100000">
                  <a:srgbClr val="B3FFFF"/>
                </a:gs>
              </a:gsLst>
              <a:lin ang="5400000" scaled="0"/>
            </a:gradFill>
            <a:ln>
              <a:noFill/>
            </a:ln>
          </p:spPr>
        </p:sp>
        <p:sp>
          <p:nvSpPr>
            <p:cNvPr id="87" name="Google Shape;87;p19"/>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9"/>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dk2"/>
                </a:gs>
                <a:gs pos="100000">
                  <a:srgbClr val="B3FFFF"/>
                </a:gs>
              </a:gsLst>
              <a:lin ang="5400000" scaled="0"/>
            </a:gradFill>
            <a:ln>
              <a:noFill/>
            </a:ln>
          </p:spPr>
        </p:sp>
        <p:sp>
          <p:nvSpPr>
            <p:cNvPr id="89" name="Google Shape;89;p19"/>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90" name="Google Shape;90;p19"/>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9"/>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dk2"/>
                </a:gs>
                <a:gs pos="100000">
                  <a:srgbClr val="B3FFFF"/>
                </a:gs>
              </a:gsLst>
              <a:lin ang="5400000" scaled="0"/>
            </a:gradFill>
            <a:ln>
              <a:noFill/>
            </a:ln>
          </p:spPr>
        </p:sp>
        <p:sp>
          <p:nvSpPr>
            <p:cNvPr id="92" name="Google Shape;92;p19"/>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dk2"/>
                </a:gs>
                <a:gs pos="100000">
                  <a:srgbClr val="B3FFFF"/>
                </a:gs>
              </a:gsLst>
              <a:lin ang="5400000" scaled="0"/>
            </a:gradFill>
            <a:ln>
              <a:noFill/>
            </a:ln>
          </p:spPr>
        </p:sp>
        <p:sp>
          <p:nvSpPr>
            <p:cNvPr id="94" name="Google Shape;94;p19"/>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9"/>
            <p:cNvSpPr/>
            <p:nvPr/>
          </p:nvSpPr>
          <p:spPr>
            <a:xfrm>
              <a:off x="1228725" y="4662488"/>
              <a:ext cx="23813" cy="2181225"/>
            </a:xfrm>
            <a:prstGeom prst="rect">
              <a:avLst/>
            </a:pr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9"/>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dk2"/>
                </a:gs>
                <a:gs pos="100000">
                  <a:srgbClr val="B3FFFF"/>
                </a:gs>
              </a:gsLst>
              <a:lin ang="5400000" scaled="0"/>
            </a:gradFill>
            <a:ln>
              <a:noFill/>
            </a:ln>
          </p:spPr>
        </p:sp>
        <p:sp>
          <p:nvSpPr>
            <p:cNvPr id="97" name="Google Shape;97;p19"/>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9"/>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dk2"/>
                </a:gs>
                <a:gs pos="100000">
                  <a:srgbClr val="B3FFFF"/>
                </a:gs>
              </a:gsLst>
              <a:lin ang="5400000" scaled="0"/>
            </a:gradFill>
            <a:ln>
              <a:noFill/>
            </a:ln>
          </p:spPr>
        </p:sp>
        <p:sp>
          <p:nvSpPr>
            <p:cNvPr id="99" name="Google Shape;99;p19"/>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9"/>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9"/>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dk2"/>
                </a:gs>
                <a:gs pos="100000">
                  <a:srgbClr val="B3FFFF"/>
                </a:gs>
              </a:gsLst>
              <a:lin ang="5400000" scaled="0"/>
            </a:gradFill>
            <a:ln>
              <a:noFill/>
            </a:ln>
          </p:spPr>
        </p:sp>
        <p:sp>
          <p:nvSpPr>
            <p:cNvPr id="102" name="Google Shape;102;p19"/>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103" name="Google Shape;103;p19"/>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9"/>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9"/>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dk2"/>
                </a:gs>
                <a:gs pos="100000">
                  <a:srgbClr val="B3FFFF"/>
                </a:gs>
              </a:gsLst>
              <a:lin ang="5400000" scaled="0"/>
            </a:gradFill>
            <a:ln>
              <a:noFill/>
            </a:ln>
          </p:spPr>
        </p:sp>
        <p:sp>
          <p:nvSpPr>
            <p:cNvPr id="106" name="Google Shape;106;p19"/>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9"/>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dk2"/>
                </a:gs>
                <a:gs pos="100000">
                  <a:srgbClr val="B3FFFF"/>
                </a:gs>
              </a:gsLst>
              <a:lin ang="5400000" scaled="0"/>
            </a:gradFill>
            <a:ln>
              <a:noFill/>
            </a:ln>
          </p:spPr>
        </p:sp>
        <p:sp>
          <p:nvSpPr>
            <p:cNvPr id="108" name="Google Shape;108;p19"/>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9"/>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9"/>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dk2"/>
              </a:buClr>
              <a:buSzPts val="2500"/>
              <a:buNone/>
              <a:defRPr sz="2000" cap="none">
                <a:solidFill>
                  <a:schemeClr val="dk2"/>
                </a:solidFill>
              </a:defRPr>
            </a:lvl1pPr>
            <a:lvl2pPr lvl="1" algn="ctr">
              <a:lnSpc>
                <a:spcPct val="120000"/>
              </a:lnSpc>
              <a:spcBef>
                <a:spcPts val="500"/>
              </a:spcBef>
              <a:spcAft>
                <a:spcPts val="0"/>
              </a:spcAft>
              <a:buClr>
                <a:schemeClr val="dk1"/>
              </a:buClr>
              <a:buSzPts val="2500"/>
              <a:buNone/>
              <a:defRPr sz="2000"/>
            </a:lvl2pPr>
            <a:lvl3pPr lvl="2" algn="ctr">
              <a:lnSpc>
                <a:spcPct val="120000"/>
              </a:lnSpc>
              <a:spcBef>
                <a:spcPts val="500"/>
              </a:spcBef>
              <a:spcAft>
                <a:spcPts val="0"/>
              </a:spcAft>
              <a:buClr>
                <a:schemeClr val="dk1"/>
              </a:buClr>
              <a:buSzPts val="2250"/>
              <a:buNone/>
              <a:defRPr sz="1800"/>
            </a:lvl3pPr>
            <a:lvl4pPr lvl="3" algn="ctr">
              <a:lnSpc>
                <a:spcPct val="120000"/>
              </a:lnSpc>
              <a:spcBef>
                <a:spcPts val="500"/>
              </a:spcBef>
              <a:spcAft>
                <a:spcPts val="0"/>
              </a:spcAft>
              <a:buClr>
                <a:schemeClr val="dk1"/>
              </a:buClr>
              <a:buSzPts val="2000"/>
              <a:buNone/>
              <a:defRPr sz="1600"/>
            </a:lvl4pPr>
            <a:lvl5pPr lvl="4" algn="ctr">
              <a:lnSpc>
                <a:spcPct val="120000"/>
              </a:lnSpc>
              <a:spcBef>
                <a:spcPts val="500"/>
              </a:spcBef>
              <a:spcAft>
                <a:spcPts val="0"/>
              </a:spcAft>
              <a:buClr>
                <a:schemeClr val="dk1"/>
              </a:buClr>
              <a:buSzPts val="2000"/>
              <a:buNone/>
              <a:defRPr sz="1600"/>
            </a:lvl5pPr>
            <a:lvl6pPr lvl="5" algn="ctr">
              <a:lnSpc>
                <a:spcPct val="120000"/>
              </a:lnSpc>
              <a:spcBef>
                <a:spcPts val="500"/>
              </a:spcBef>
              <a:spcAft>
                <a:spcPts val="0"/>
              </a:spcAft>
              <a:buClr>
                <a:schemeClr val="dk1"/>
              </a:buClr>
              <a:buSzPts val="2000"/>
              <a:buNone/>
              <a:defRPr sz="1600"/>
            </a:lvl6pPr>
            <a:lvl7pPr lvl="6" algn="ctr">
              <a:lnSpc>
                <a:spcPct val="120000"/>
              </a:lnSpc>
              <a:spcBef>
                <a:spcPts val="500"/>
              </a:spcBef>
              <a:spcAft>
                <a:spcPts val="0"/>
              </a:spcAft>
              <a:buClr>
                <a:schemeClr val="dk1"/>
              </a:buClr>
              <a:buSzPts val="2000"/>
              <a:buNone/>
              <a:defRPr sz="1600"/>
            </a:lvl7pPr>
            <a:lvl8pPr lvl="7" algn="ctr">
              <a:lnSpc>
                <a:spcPct val="120000"/>
              </a:lnSpc>
              <a:spcBef>
                <a:spcPts val="500"/>
              </a:spcBef>
              <a:spcAft>
                <a:spcPts val="0"/>
              </a:spcAft>
              <a:buClr>
                <a:schemeClr val="dk1"/>
              </a:buClr>
              <a:buSzPts val="2000"/>
              <a:buNone/>
              <a:defRPr sz="1600"/>
            </a:lvl8pPr>
            <a:lvl9pPr lvl="8" algn="ctr">
              <a:lnSpc>
                <a:spcPct val="120000"/>
              </a:lnSpc>
              <a:spcBef>
                <a:spcPts val="500"/>
              </a:spcBef>
              <a:spcAft>
                <a:spcPts val="0"/>
              </a:spcAft>
              <a:buClr>
                <a:schemeClr val="dk1"/>
              </a:buClr>
              <a:buSzPts val="2000"/>
              <a:buNone/>
              <a:defRPr sz="1600"/>
            </a:lvl9pPr>
          </a:lstStyle>
          <a:p/>
        </p:txBody>
      </p:sp>
      <p:sp>
        <p:nvSpPr>
          <p:cNvPr id="111" name="Google Shape;111;p19"/>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9"/>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9"/>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7" name="Shape 267"/>
        <p:cNvGrpSpPr/>
        <p:nvPr/>
      </p:nvGrpSpPr>
      <p:grpSpPr>
        <a:xfrm>
          <a:off x="0" y="0"/>
          <a:ext cx="0" cy="0"/>
          <a:chOff x="0" y="0"/>
          <a:chExt cx="0" cy="0"/>
        </a:xfrm>
      </p:grpSpPr>
      <p:sp>
        <p:nvSpPr>
          <p:cNvPr id="268" name="Google Shape;268;p27"/>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27"/>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70" name="Google Shape;270;p27"/>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71" name="Google Shape;271;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74" name="Shape 274"/>
        <p:cNvGrpSpPr/>
        <p:nvPr/>
      </p:nvGrpSpPr>
      <p:grpSpPr>
        <a:xfrm>
          <a:off x="0" y="0"/>
          <a:ext cx="0" cy="0"/>
          <a:chOff x="0" y="0"/>
          <a:chExt cx="0" cy="0"/>
        </a:xfrm>
      </p:grpSpPr>
      <p:sp>
        <p:nvSpPr>
          <p:cNvPr id="275" name="Google Shape;275;p28"/>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28"/>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77" name="Google Shape;277;p28"/>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78" name="Google Shape;278;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81" name="Shape 281"/>
        <p:cNvGrpSpPr/>
        <p:nvPr/>
      </p:nvGrpSpPr>
      <p:grpSpPr>
        <a:xfrm>
          <a:off x="0" y="0"/>
          <a:ext cx="0" cy="0"/>
          <a:chOff x="0" y="0"/>
          <a:chExt cx="0" cy="0"/>
        </a:xfrm>
      </p:grpSpPr>
      <p:sp>
        <p:nvSpPr>
          <p:cNvPr id="282" name="Google Shape;282;p29"/>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29"/>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84" name="Google Shape;284;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87" name="Shape 287"/>
        <p:cNvGrpSpPr/>
        <p:nvPr/>
      </p:nvGrpSpPr>
      <p:grpSpPr>
        <a:xfrm>
          <a:off x="0" y="0"/>
          <a:ext cx="0" cy="0"/>
          <a:chOff x="0" y="0"/>
          <a:chExt cx="0" cy="0"/>
        </a:xfrm>
      </p:grpSpPr>
      <p:sp>
        <p:nvSpPr>
          <p:cNvPr id="288" name="Google Shape;288;p30"/>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30"/>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90" name="Google Shape;290;p30"/>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91" name="Google Shape;291;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
        <p:nvSpPr>
          <p:cNvPr id="294" name="Google Shape;294;p30"/>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295" name="Google Shape;295;p30"/>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96" name="Shape 296"/>
        <p:cNvGrpSpPr/>
        <p:nvPr/>
      </p:nvGrpSpPr>
      <p:grpSpPr>
        <a:xfrm>
          <a:off x="0" y="0"/>
          <a:ext cx="0" cy="0"/>
          <a:chOff x="0" y="0"/>
          <a:chExt cx="0" cy="0"/>
        </a:xfrm>
      </p:grpSpPr>
      <p:sp>
        <p:nvSpPr>
          <p:cNvPr id="297" name="Google Shape;297;p31"/>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1"/>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99" name="Google Shape;299;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02" name="Shape 302"/>
        <p:cNvGrpSpPr/>
        <p:nvPr/>
      </p:nvGrpSpPr>
      <p:grpSpPr>
        <a:xfrm>
          <a:off x="0" y="0"/>
          <a:ext cx="0" cy="0"/>
          <a:chOff x="0" y="0"/>
          <a:chExt cx="0" cy="0"/>
        </a:xfrm>
      </p:grpSpPr>
      <p:sp>
        <p:nvSpPr>
          <p:cNvPr id="303" name="Google Shape;303;p3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32"/>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305" name="Google Shape;305;p32"/>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306" name="Google Shape;306;p32"/>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307" name="Google Shape;307;p32"/>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308" name="Google Shape;308;p32"/>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309" name="Google Shape;309;p32"/>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310" name="Google Shape;310;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13" name="Shape 313"/>
        <p:cNvGrpSpPr/>
        <p:nvPr/>
      </p:nvGrpSpPr>
      <p:grpSpPr>
        <a:xfrm>
          <a:off x="0" y="0"/>
          <a:ext cx="0" cy="0"/>
          <a:chOff x="0" y="0"/>
          <a:chExt cx="0" cy="0"/>
        </a:xfrm>
      </p:grpSpPr>
      <p:sp>
        <p:nvSpPr>
          <p:cNvPr id="314" name="Google Shape;314;p33"/>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33"/>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316" name="Google Shape;316;p33"/>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317" name="Google Shape;317;p33"/>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318" name="Google Shape;318;p33"/>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319" name="Google Shape;319;p33"/>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320" name="Google Shape;320;p33"/>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321" name="Google Shape;321;p33"/>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322" name="Google Shape;322;p33"/>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323" name="Google Shape;323;p33"/>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324" name="Google Shape;324;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27" name="Shape 327"/>
        <p:cNvGrpSpPr/>
        <p:nvPr/>
      </p:nvGrpSpPr>
      <p:grpSpPr>
        <a:xfrm>
          <a:off x="0" y="0"/>
          <a:ext cx="0" cy="0"/>
          <a:chOff x="0" y="0"/>
          <a:chExt cx="0" cy="0"/>
        </a:xfrm>
      </p:grpSpPr>
      <p:sp>
        <p:nvSpPr>
          <p:cNvPr id="328" name="Google Shape;328;p3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34"/>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330" name="Google Shape;330;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3" name="Shape 333"/>
        <p:cNvGrpSpPr/>
        <p:nvPr/>
      </p:nvGrpSpPr>
      <p:grpSpPr>
        <a:xfrm>
          <a:off x="0" y="0"/>
          <a:ext cx="0" cy="0"/>
          <a:chOff x="0" y="0"/>
          <a:chExt cx="0" cy="0"/>
        </a:xfrm>
      </p:grpSpPr>
      <p:sp>
        <p:nvSpPr>
          <p:cNvPr id="334" name="Google Shape;334;p35"/>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35"/>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336" name="Google Shape;336;p3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3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p3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64" name="Google Shape;164;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7" name="Shape 167"/>
        <p:cNvGrpSpPr/>
        <p:nvPr/>
      </p:nvGrpSpPr>
      <p:grpSpPr>
        <a:xfrm>
          <a:off x="0" y="0"/>
          <a:ext cx="0" cy="0"/>
          <a:chOff x="0" y="0"/>
          <a:chExt cx="0" cy="0"/>
        </a:xfrm>
      </p:grpSpPr>
      <p:sp>
        <p:nvSpPr>
          <p:cNvPr id="168" name="Google Shape;168;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1"/>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70" name="Google Shape;170;p21"/>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71" name="Google Shape;171;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22"/>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2"/>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77" name="Google Shape;177;p22"/>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8" name="Google Shape;178;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1" name="Shape 181"/>
        <p:cNvGrpSpPr/>
        <p:nvPr/>
      </p:nvGrpSpPr>
      <p:grpSpPr>
        <a:xfrm>
          <a:off x="0" y="0"/>
          <a:ext cx="0" cy="0"/>
          <a:chOff x="0" y="0"/>
          <a:chExt cx="0" cy="0"/>
        </a:xfrm>
      </p:grpSpPr>
      <p:sp>
        <p:nvSpPr>
          <p:cNvPr id="182" name="Google Shape;182;p23"/>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3"/>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84" name="Google Shape;184;p23"/>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85" name="Google Shape;185;p23"/>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86" name="Google Shape;186;p23"/>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87" name="Google Shape;187;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sp>
        <p:nvSpPr>
          <p:cNvPr id="191" name="Google Shape;191;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5" name="Shape 195"/>
        <p:cNvGrpSpPr/>
        <p:nvPr/>
      </p:nvGrpSpPr>
      <p:grpSpPr>
        <a:xfrm>
          <a:off x="0" y="0"/>
          <a:ext cx="0" cy="0"/>
          <a:chOff x="0" y="0"/>
          <a:chExt cx="0" cy="0"/>
        </a:xfrm>
      </p:grpSpPr>
      <p:pic>
        <p:nvPicPr>
          <p:cNvPr descr="\\DROBO-FS\QuickDrops\JB\PPTX NG\Droplets\LightingOverlay.png" id="196" name="Google Shape;196;p18"/>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97" name="Google Shape;197;p18"/>
          <p:cNvGrpSpPr/>
          <p:nvPr/>
        </p:nvGrpSpPr>
        <p:grpSpPr>
          <a:xfrm>
            <a:off x="0" y="0"/>
            <a:ext cx="2305051" cy="6858001"/>
            <a:chOff x="0" y="0"/>
            <a:chExt cx="2305051" cy="6858001"/>
          </a:xfrm>
        </p:grpSpPr>
        <p:sp>
          <p:nvSpPr>
            <p:cNvPr id="198" name="Google Shape;198;p18"/>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8"/>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8"/>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8"/>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8"/>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8"/>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204" name="Google Shape;204;p18"/>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205" name="Google Shape;205;p18"/>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207" name="Google Shape;207;p18"/>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8" name="Google Shape;208;p18"/>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211" name="Google Shape;211;p18"/>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8"/>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213" name="Google Shape;213;p18"/>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8"/>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216" name="Google Shape;216;p18"/>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8"/>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219" name="Google Shape;219;p18"/>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8"/>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221" name="Google Shape;221;p18"/>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8"/>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223" name="Google Shape;223;p18"/>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8"/>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225" name="Google Shape;225;p18"/>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8"/>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8"/>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8"/>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229" name="Google Shape;229;p18"/>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230" name="Google Shape;230;p18"/>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8"/>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232" name="Google Shape;232;p18"/>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33" name="Google Shape;233;p18"/>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235" name="Google Shape;235;p18"/>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237" name="Google Shape;237;p18"/>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8"/>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8"/>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240" name="Google Shape;240;p18"/>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8"/>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242" name="Google Shape;242;p18"/>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8"/>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8"/>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245" name="Google Shape;245;p18"/>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246" name="Google Shape;246;p18"/>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8"/>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249" name="Google Shape;249;p18"/>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8"/>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251" name="Google Shape;251;p18"/>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18"/>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18"/>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254" name="Google Shape;254;p18"/>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18"/>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18"/>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7" name="Shape 257"/>
        <p:cNvGrpSpPr/>
        <p:nvPr/>
      </p:nvGrpSpPr>
      <p:grpSpPr>
        <a:xfrm>
          <a:off x="0" y="0"/>
          <a:ext cx="0" cy="0"/>
          <a:chOff x="0" y="0"/>
          <a:chExt cx="0" cy="0"/>
        </a:xfrm>
      </p:grpSpPr>
      <p:sp>
        <p:nvSpPr>
          <p:cNvPr id="258" name="Google Shape;258;p25"/>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25"/>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260" name="Google Shape;260;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7"/>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7"/>
          <p:cNvGrpSpPr/>
          <p:nvPr/>
        </p:nvGrpSpPr>
        <p:grpSpPr>
          <a:xfrm>
            <a:off x="-14288" y="0"/>
            <a:ext cx="12053888" cy="6858001"/>
            <a:chOff x="-14288" y="0"/>
            <a:chExt cx="12053888" cy="6858001"/>
          </a:xfrm>
        </p:grpSpPr>
        <p:grpSp>
          <p:nvGrpSpPr>
            <p:cNvPr id="8" name="Google Shape;8;p17"/>
            <p:cNvGrpSpPr/>
            <p:nvPr/>
          </p:nvGrpSpPr>
          <p:grpSpPr>
            <a:xfrm>
              <a:off x="-14288" y="0"/>
              <a:ext cx="1220788" cy="6858001"/>
              <a:chOff x="-14288" y="0"/>
              <a:chExt cx="1220788" cy="6858001"/>
            </a:xfrm>
          </p:grpSpPr>
          <p:sp>
            <p:nvSpPr>
              <p:cNvPr id="9" name="Google Shape;9;p17"/>
              <p:cNvSpPr/>
              <p:nvPr/>
            </p:nvSpPr>
            <p:spPr>
              <a:xfrm>
                <a:off x="114300" y="4763"/>
                <a:ext cx="23813" cy="2181225"/>
              </a:xfrm>
              <a:prstGeom prst="rect">
                <a:avLst/>
              </a:pr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7"/>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7"/>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7"/>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00" scaled="0"/>
              </a:gradFill>
              <a:ln>
                <a:noFill/>
              </a:ln>
            </p:spPr>
          </p:sp>
          <p:sp>
            <p:nvSpPr>
              <p:cNvPr id="13" name="Google Shape;13;p17"/>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7"/>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00" scaled="0"/>
              </a:gradFill>
              <a:ln>
                <a:noFill/>
              </a:ln>
            </p:spPr>
          </p:sp>
          <p:sp>
            <p:nvSpPr>
              <p:cNvPr id="15" name="Google Shape;15;p17"/>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16" name="Google Shape;16;p17"/>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7"/>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7"/>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00" scaled="0"/>
              </a:gradFill>
              <a:ln>
                <a:noFill/>
              </a:ln>
            </p:spPr>
          </p:sp>
          <p:sp>
            <p:nvSpPr>
              <p:cNvPr id="19" name="Google Shape;19;p17"/>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17"/>
              <p:cNvCxnSpPr/>
              <p:nvPr/>
            </p:nvCxnSpPr>
            <p:spPr>
              <a:xfrm>
                <a:off x="-4763" y="9525"/>
                <a:ext cx="0" cy="0"/>
              </a:xfrm>
              <a:prstGeom prst="straightConnector1">
                <a:avLst/>
              </a:prstGeom>
              <a:gradFill>
                <a:gsLst>
                  <a:gs pos="0">
                    <a:schemeClr val="dk2"/>
                  </a:gs>
                  <a:gs pos="100000">
                    <a:srgbClr val="B3FFFF"/>
                  </a:gs>
                </a:gsLst>
                <a:lin ang="5400000" scaled="0"/>
              </a:gradFill>
              <a:ln cap="flat" cmpd="sng" w="9525">
                <a:solidFill>
                  <a:srgbClr val="FFFFFF"/>
                </a:solidFill>
                <a:prstDash val="solid"/>
                <a:miter lim="800000"/>
                <a:headEnd len="sm" w="sm" type="none"/>
                <a:tailEnd len="sm" w="sm" type="none"/>
              </a:ln>
            </p:spPr>
          </p:cxnSp>
          <p:sp>
            <p:nvSpPr>
              <p:cNvPr id="21" name="Google Shape;21;p17"/>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dk2"/>
                  </a:gs>
                  <a:gs pos="100000">
                    <a:srgbClr val="B3FFFF"/>
                  </a:gs>
                </a:gsLst>
                <a:lin ang="5400000" scaled="0"/>
              </a:gradFill>
              <a:ln>
                <a:noFill/>
              </a:ln>
            </p:spPr>
          </p:sp>
          <p:sp>
            <p:nvSpPr>
              <p:cNvPr id="22" name="Google Shape;22;p17"/>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00" scaled="0"/>
              </a:gradFill>
              <a:ln>
                <a:noFill/>
              </a:ln>
            </p:spPr>
          </p:sp>
          <p:sp>
            <p:nvSpPr>
              <p:cNvPr id="23" name="Google Shape;23;p17"/>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24" name="Google Shape;24;p17"/>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7"/>
              <p:cNvSpPr/>
              <p:nvPr/>
            </p:nvSpPr>
            <p:spPr>
              <a:xfrm>
                <a:off x="133350" y="4662488"/>
                <a:ext cx="23813" cy="2181225"/>
              </a:xfrm>
              <a:prstGeom prst="rect">
                <a:avLst/>
              </a:pr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7"/>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00" scaled="0"/>
              </a:gradFill>
              <a:ln>
                <a:noFill/>
              </a:ln>
            </p:spPr>
          </p:sp>
          <p:sp>
            <p:nvSpPr>
              <p:cNvPr id="27" name="Google Shape;27;p17"/>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7"/>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00" scaled="0"/>
              </a:gradFill>
              <a:ln>
                <a:noFill/>
              </a:ln>
            </p:spPr>
          </p:sp>
          <p:sp>
            <p:nvSpPr>
              <p:cNvPr id="29" name="Google Shape;29;p17"/>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7"/>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00" scaled="0"/>
              </a:gradFill>
              <a:ln>
                <a:noFill/>
              </a:ln>
            </p:spPr>
          </p:sp>
          <p:sp>
            <p:nvSpPr>
              <p:cNvPr id="31" name="Google Shape;31;p17"/>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32" name="Google Shape;32;p17"/>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7"/>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7"/>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00" scaled="0"/>
              </a:gradFill>
              <a:ln>
                <a:noFill/>
              </a:ln>
            </p:spPr>
          </p:sp>
          <p:sp>
            <p:nvSpPr>
              <p:cNvPr id="35" name="Google Shape;35;p17"/>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17"/>
            <p:cNvGrpSpPr/>
            <p:nvPr/>
          </p:nvGrpSpPr>
          <p:grpSpPr>
            <a:xfrm>
              <a:off x="11364912" y="0"/>
              <a:ext cx="674688" cy="6848476"/>
              <a:chOff x="11364912" y="0"/>
              <a:chExt cx="674688" cy="6848476"/>
            </a:xfrm>
          </p:grpSpPr>
          <p:sp>
            <p:nvSpPr>
              <p:cNvPr id="37" name="Google Shape;37;p17"/>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134770">
                      <a:alpha val="80000"/>
                    </a:srgbClr>
                  </a:gs>
                  <a:gs pos="100000">
                    <a:srgbClr val="B3FFFF">
                      <a:alpha val="60000"/>
                    </a:srgbClr>
                  </a:gs>
                </a:gsLst>
                <a:lin ang="5400000" scaled="0"/>
              </a:gradFill>
              <a:ln>
                <a:noFill/>
              </a:ln>
            </p:spPr>
          </p:sp>
          <p:sp>
            <p:nvSpPr>
              <p:cNvPr id="38" name="Google Shape;38;p17"/>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34770">
                      <a:alpha val="80000"/>
                    </a:srgbClr>
                  </a:gs>
                  <a:gs pos="100000">
                    <a:srgbClr val="B3FFFF">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7"/>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7"/>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134770">
                      <a:alpha val="80000"/>
                    </a:srgbClr>
                  </a:gs>
                  <a:gs pos="100000">
                    <a:srgbClr val="B3FFFF">
                      <a:alpha val="60000"/>
                    </a:srgbClr>
                  </a:gs>
                </a:gsLst>
                <a:lin ang="5400000" scaled="0"/>
              </a:gradFill>
              <a:ln>
                <a:noFill/>
              </a:ln>
            </p:spPr>
          </p:sp>
          <p:sp>
            <p:nvSpPr>
              <p:cNvPr id="41" name="Google Shape;41;p17"/>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34770">
                      <a:alpha val="80000"/>
                    </a:srgbClr>
                  </a:gs>
                  <a:gs pos="100000">
                    <a:srgbClr val="B3FFFF">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7"/>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34770">
                      <a:alpha val="80000"/>
                    </a:srgbClr>
                  </a:gs>
                  <a:gs pos="100000">
                    <a:srgbClr val="B3FFFF">
                      <a:alpha val="60000"/>
                    </a:srgbClr>
                  </a:gs>
                </a:gsLst>
                <a:lin ang="5400000" scaled="0"/>
              </a:gradFill>
              <a:ln>
                <a:noFill/>
              </a:ln>
            </p:spPr>
          </p:sp>
          <p:sp>
            <p:nvSpPr>
              <p:cNvPr id="43" name="Google Shape;43;p17"/>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7"/>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34770">
                      <a:alpha val="80000"/>
                    </a:srgbClr>
                  </a:gs>
                  <a:gs pos="100000">
                    <a:srgbClr val="B3FFFF">
                      <a:alpha val="60000"/>
                    </a:srgbClr>
                  </a:gs>
                </a:gsLst>
                <a:lin ang="5400000" scaled="0"/>
              </a:gradFill>
              <a:ln>
                <a:noFill/>
              </a:ln>
            </p:spPr>
          </p:sp>
          <p:sp>
            <p:nvSpPr>
              <p:cNvPr id="45" name="Google Shape;45;p17"/>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7"/>
              <p:cNvSpPr/>
              <p:nvPr/>
            </p:nvSpPr>
            <p:spPr>
              <a:xfrm>
                <a:off x="11939587" y="6596063"/>
                <a:ext cx="23813" cy="252413"/>
              </a:xfrm>
              <a:prstGeom prst="rect">
                <a:avLst/>
              </a:prstGeom>
              <a:gradFill>
                <a:gsLst>
                  <a:gs pos="0">
                    <a:srgbClr val="134770">
                      <a:alpha val="80000"/>
                    </a:srgbClr>
                  </a:gs>
                  <a:gs pos="100000">
                    <a:srgbClr val="B3FFFF">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 name="Google Shape;47;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17"/>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dk1"/>
              </a:buClr>
              <a:buSzPts val="3000"/>
              <a:buFont typeface="Arial"/>
              <a:buChar char="•"/>
              <a:defRPr b="0" i="0" sz="2400" u="none" cap="none" strike="noStrike">
                <a:solidFill>
                  <a:schemeClr val="dk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dk1"/>
              </a:buClr>
              <a:buSzPts val="2500"/>
              <a:buFont typeface="Arial"/>
              <a:buChar char="•"/>
              <a:defRPr b="0" i="0" sz="2000" u="none" cap="none" strike="noStrike">
                <a:solidFill>
                  <a:schemeClr val="dk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dk1"/>
              </a:buClr>
              <a:buSzPts val="2250"/>
              <a:buFont typeface="Arial"/>
              <a:buChar char="•"/>
              <a:defRPr b="0" i="0" sz="1800" u="none" cap="none" strike="noStrike">
                <a:solidFill>
                  <a:schemeClr val="dk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dk1"/>
              </a:buClr>
              <a:buSzPts val="2000"/>
              <a:buFont typeface="Arial"/>
              <a:buChar char="•"/>
              <a:defRPr b="0" i="0" sz="1600" u="none" cap="none" strike="noStrike">
                <a:solidFill>
                  <a:schemeClr val="dk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dk1"/>
              </a:buClr>
              <a:buSzPts val="2000"/>
              <a:buFont typeface="Arial"/>
              <a:buChar char="•"/>
              <a:defRPr b="0" i="0" sz="1600" u="none" cap="none" strike="noStrike">
                <a:solidFill>
                  <a:schemeClr val="dk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dk1"/>
              </a:buClr>
              <a:buSzPts val="175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49" name="Google Shape;49;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rgbClr val="888888"/>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50" name="Google Shape;50;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rgbClr val="888888"/>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51" name="Google Shape;51;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888888"/>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4" name="Shape 114"/>
        <p:cNvGrpSpPr/>
        <p:nvPr/>
      </p:nvGrpSpPr>
      <p:grpSpPr>
        <a:xfrm>
          <a:off x="0" y="0"/>
          <a:ext cx="0" cy="0"/>
          <a:chOff x="0" y="0"/>
          <a:chExt cx="0" cy="0"/>
        </a:xfrm>
      </p:grpSpPr>
      <p:pic>
        <p:nvPicPr>
          <p:cNvPr descr="\\DROBO-FS\QuickDrops\JB\PPTX NG\Droplets\LightingOverlay.png" id="115" name="Google Shape;115;p16"/>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16" name="Google Shape;116;p16"/>
          <p:cNvGrpSpPr/>
          <p:nvPr/>
        </p:nvGrpSpPr>
        <p:grpSpPr>
          <a:xfrm>
            <a:off x="-14288" y="0"/>
            <a:ext cx="12053888" cy="6858001"/>
            <a:chOff x="-14288" y="0"/>
            <a:chExt cx="12053888" cy="6858001"/>
          </a:xfrm>
        </p:grpSpPr>
        <p:grpSp>
          <p:nvGrpSpPr>
            <p:cNvPr id="117" name="Google Shape;117;p16"/>
            <p:cNvGrpSpPr/>
            <p:nvPr/>
          </p:nvGrpSpPr>
          <p:grpSpPr>
            <a:xfrm>
              <a:off x="-14288" y="0"/>
              <a:ext cx="1220788" cy="6858001"/>
              <a:chOff x="-14288" y="0"/>
              <a:chExt cx="1220788" cy="6858001"/>
            </a:xfrm>
          </p:grpSpPr>
          <p:sp>
            <p:nvSpPr>
              <p:cNvPr id="118" name="Google Shape;118;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22" name="Google Shape;122;p1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24" name="Google Shape;124;p1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25" name="Google Shape;125;p1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28" name="Google Shape;128;p1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16"/>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130" name="Google Shape;130;p1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131" name="Google Shape;131;p1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132" name="Google Shape;132;p1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33" name="Google Shape;133;p1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136" name="Google Shape;136;p1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138" name="Google Shape;138;p1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140" name="Google Shape;140;p1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41" name="Google Shape;141;p1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144" name="Google Shape;144;p1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16"/>
            <p:cNvGrpSpPr/>
            <p:nvPr/>
          </p:nvGrpSpPr>
          <p:grpSpPr>
            <a:xfrm>
              <a:off x="11364912" y="0"/>
              <a:ext cx="674688" cy="6848476"/>
              <a:chOff x="11364912" y="0"/>
              <a:chExt cx="674688" cy="6848476"/>
            </a:xfrm>
          </p:grpSpPr>
          <p:sp>
            <p:nvSpPr>
              <p:cNvPr id="146" name="Google Shape;146;p1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147" name="Google Shape;147;p1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150" name="Google Shape;150;p1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152" name="Google Shape;152;p1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154" name="Google Shape;154;p1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6" name="Google Shape;156;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7" name="Google Shape;157;p1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58" name="Google Shape;158;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59" name="Google Shape;159;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60" name="Google Shape;160;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jp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A6A6A6"/>
            </a:gs>
          </a:gsLst>
          <a:lin ang="5040000" scaled="0"/>
        </a:gradFill>
      </p:bgPr>
    </p:bg>
    <p:spTree>
      <p:nvGrpSpPr>
        <p:cNvPr id="342" name="Shape 342"/>
        <p:cNvGrpSpPr/>
        <p:nvPr/>
      </p:nvGrpSpPr>
      <p:grpSpPr>
        <a:xfrm>
          <a:off x="0" y="0"/>
          <a:ext cx="0" cy="0"/>
          <a:chOff x="0" y="0"/>
          <a:chExt cx="0" cy="0"/>
        </a:xfrm>
      </p:grpSpPr>
      <p:grpSp>
        <p:nvGrpSpPr>
          <p:cNvPr id="343" name="Google Shape;343;p1"/>
          <p:cNvGrpSpPr/>
          <p:nvPr/>
        </p:nvGrpSpPr>
        <p:grpSpPr>
          <a:xfrm>
            <a:off x="0" y="-1"/>
            <a:ext cx="12192003" cy="6858001"/>
            <a:chOff x="0" y="-1"/>
            <a:chExt cx="12192003" cy="6858001"/>
          </a:xfrm>
        </p:grpSpPr>
        <p:sp>
          <p:nvSpPr>
            <p:cNvPr id="344" name="Google Shape;344;p1"/>
            <p:cNvSpPr/>
            <p:nvPr/>
          </p:nvSpPr>
          <p:spPr>
            <a:xfrm>
              <a:off x="1" y="-1"/>
              <a:ext cx="12192000" cy="6858000"/>
            </a:xfrm>
            <a:prstGeom prst="rect">
              <a:avLst/>
            </a:prstGeom>
            <a:gradFill>
              <a:gsLst>
                <a:gs pos="0">
                  <a:schemeClr val="lt1"/>
                </a:gs>
                <a:gs pos="100000">
                  <a:srgbClr val="A6A6A6"/>
                </a:gs>
              </a:gsLst>
              <a:lin ang="504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45" name="Google Shape;345;p1"/>
            <p:cNvPicPr preferRelativeResize="0"/>
            <p:nvPr/>
          </p:nvPicPr>
          <p:blipFill rotWithShape="1">
            <a:blip r:embed="rId3">
              <a:alphaModFix amt="30000"/>
            </a:blip>
            <a:srcRect b="0" l="0" r="0" t="0"/>
            <a:stretch/>
          </p:blipFill>
          <p:spPr>
            <a:xfrm>
              <a:off x="0" y="-1"/>
              <a:ext cx="12192003" cy="6858001"/>
            </a:xfrm>
            <a:prstGeom prst="rect">
              <a:avLst/>
            </a:prstGeom>
            <a:noFill/>
            <a:ln>
              <a:noFill/>
            </a:ln>
          </p:spPr>
        </p:pic>
      </p:grpSp>
      <p:sp>
        <p:nvSpPr>
          <p:cNvPr id="346" name="Google Shape;346;p1"/>
          <p:cNvSpPr/>
          <p:nvPr/>
        </p:nvSpPr>
        <p:spPr>
          <a:xfrm>
            <a:off x="2582333" y="2235200"/>
            <a:ext cx="7027334" cy="2396067"/>
          </a:xfrm>
          <a:prstGeom prst="round2DiagRect">
            <a:avLst>
              <a:gd fmla="val 9246" name="adj1"/>
              <a:gd fmla="val 0" name="adj2"/>
            </a:avLst>
          </a:prstGeom>
          <a:solidFill>
            <a:srgbClr val="000000">
              <a:alpha val="80000"/>
            </a:srgbClr>
          </a:solidFill>
          <a:ln cap="sq" cmpd="sng" w="19050">
            <a:solidFill>
              <a:schemeClr val="dk2">
                <a:alpha val="60000"/>
              </a:scheme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347" name="Google Shape;347;p1"/>
          <p:cNvGrpSpPr/>
          <p:nvPr/>
        </p:nvGrpSpPr>
        <p:grpSpPr>
          <a:xfrm>
            <a:off x="605895" y="2900097"/>
            <a:ext cx="10982062" cy="1211524"/>
            <a:chOff x="605895" y="2900097"/>
            <a:chExt cx="10982062" cy="1211524"/>
          </a:xfrm>
        </p:grpSpPr>
        <p:sp>
          <p:nvSpPr>
            <p:cNvPr id="348" name="Google Shape;348;p1"/>
            <p:cNvSpPr/>
            <p:nvPr/>
          </p:nvSpPr>
          <p:spPr>
            <a:xfrm flipH="1" rot="-5400000">
              <a:off x="9653587" y="33797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49" name="Google Shape;349;p1"/>
            <p:cNvSpPr/>
            <p:nvPr/>
          </p:nvSpPr>
          <p:spPr>
            <a:xfrm flipH="1" rot="-5400000">
              <a:off x="10078244" y="33107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flipH="1" rot="-5400000">
              <a:off x="11146631" y="35742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flipH="1" rot="-5400000">
              <a:off x="10230644" y="30345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52" name="Google Shape;352;p1"/>
            <p:cNvSpPr/>
            <p:nvPr/>
          </p:nvSpPr>
          <p:spPr>
            <a:xfrm rot="5400000">
              <a:off x="10034587" y="25627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53" name="Google Shape;353;p1"/>
            <p:cNvSpPr/>
            <p:nvPr/>
          </p:nvSpPr>
          <p:spPr>
            <a:xfrm rot="5400000">
              <a:off x="10747375" y="32326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rot="5400000">
              <a:off x="11399044" y="30953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rot="5400000">
              <a:off x="10353675" y="21531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56" name="Google Shape;356;p1"/>
            <p:cNvSpPr/>
            <p:nvPr/>
          </p:nvSpPr>
          <p:spPr>
            <a:xfrm rot="5400000">
              <a:off x="9848850" y="33088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rot="5400000">
              <a:off x="9721056" y="3284272"/>
              <a:ext cx="23813" cy="252413"/>
            </a:xfrm>
            <a:prstGeom prst="rect">
              <a:avLst/>
            </a:pr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rot="5400000">
              <a:off x="2122751" y="35321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59" name="Google Shape;359;p1"/>
            <p:cNvSpPr/>
            <p:nvPr/>
          </p:nvSpPr>
          <p:spPr>
            <a:xfrm rot="5400000">
              <a:off x="1958445" y="34631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rot="5400000">
              <a:off x="858308" y="37266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rot="5400000">
              <a:off x="1658407" y="31869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62" name="Google Shape;362;p1"/>
            <p:cNvSpPr/>
            <p:nvPr/>
          </p:nvSpPr>
          <p:spPr>
            <a:xfrm flipH="1" rot="-5400000">
              <a:off x="1860814" y="27151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63" name="Google Shape;363;p1"/>
            <p:cNvSpPr/>
            <p:nvPr/>
          </p:nvSpPr>
          <p:spPr>
            <a:xfrm flipH="1" rot="-5400000">
              <a:off x="1289314" y="33850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flipH="1" rot="-5400000">
              <a:off x="605895" y="32477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flipH="1" rot="-5400000">
              <a:off x="1532202" y="23055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rotWithShape="0" algn="tl" dir="2700000" dist="38100">
                <a:srgbClr val="000000">
                  <a:alpha val="57254"/>
                </a:srgbClr>
              </a:outerShdw>
            </a:effectLst>
          </p:spPr>
        </p:sp>
        <p:sp>
          <p:nvSpPr>
            <p:cNvPr id="366" name="Google Shape;366;p1"/>
            <p:cNvSpPr/>
            <p:nvPr/>
          </p:nvSpPr>
          <p:spPr>
            <a:xfrm flipH="1" rot="-5400000">
              <a:off x="2154501" y="34612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flipH="1" rot="-5400000">
              <a:off x="2448983" y="3436672"/>
              <a:ext cx="23813" cy="252413"/>
            </a:xfrm>
            <a:prstGeom prst="rect">
              <a:avLst/>
            </a:prstGeom>
            <a:solidFill>
              <a:schemeClr val="dk2">
                <a:alpha val="60000"/>
              </a:schemeClr>
            </a:solidFill>
            <a:ln>
              <a:noFill/>
            </a:ln>
            <a:effectLst>
              <a:outerShdw blurRad="50800" rotWithShape="0" algn="tl" dir="2700000" dist="38100">
                <a:srgbClr val="000000">
                  <a:alpha val="5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1"/>
          <p:cNvSpPr txBox="1"/>
          <p:nvPr>
            <p:ph type="ctrTitle"/>
          </p:nvPr>
        </p:nvSpPr>
        <p:spPr>
          <a:xfrm>
            <a:off x="2667430" y="2389714"/>
            <a:ext cx="6858000" cy="70564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3960"/>
              <a:buFont typeface="Twentieth Century"/>
              <a:buNone/>
            </a:pPr>
            <a:r>
              <a:rPr lang="en-US" sz="3659">
                <a:solidFill>
                  <a:srgbClr val="FFFFFF"/>
                </a:solidFill>
              </a:rPr>
              <a:t>BINANCE TRADING BOT STRATEGY</a:t>
            </a:r>
            <a:endParaRPr sz="4020"/>
          </a:p>
        </p:txBody>
      </p:sp>
      <p:sp>
        <p:nvSpPr>
          <p:cNvPr id="369" name="Google Shape;369;p1"/>
          <p:cNvSpPr txBox="1"/>
          <p:nvPr>
            <p:ph idx="1" type="subTitle"/>
          </p:nvPr>
        </p:nvSpPr>
        <p:spPr>
          <a:xfrm>
            <a:off x="2581275" y="3142983"/>
            <a:ext cx="7004050" cy="146446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10000"/>
              </a:lnSpc>
              <a:spcBef>
                <a:spcPts val="0"/>
              </a:spcBef>
              <a:spcAft>
                <a:spcPts val="0"/>
              </a:spcAft>
              <a:buClr>
                <a:schemeClr val="lt2"/>
              </a:buClr>
              <a:buSzPct val="125000"/>
              <a:buNone/>
            </a:pPr>
            <a:r>
              <a:rPr lang="en-US" sz="1400">
                <a:solidFill>
                  <a:schemeClr val="lt2"/>
                </a:solidFill>
              </a:rPr>
              <a:t>MODERN DATA ARCHITECTURES FOR BIG DATA II</a:t>
            </a:r>
            <a:endParaRPr/>
          </a:p>
          <a:p>
            <a:pPr indent="0" lvl="0" marL="0" rtl="0" algn="ctr">
              <a:lnSpc>
                <a:spcPct val="110000"/>
              </a:lnSpc>
              <a:spcBef>
                <a:spcPts val="1000"/>
              </a:spcBef>
              <a:spcAft>
                <a:spcPts val="0"/>
              </a:spcAft>
              <a:buClr>
                <a:schemeClr val="lt2"/>
              </a:buClr>
              <a:buSzPct val="125000"/>
              <a:buNone/>
            </a:pPr>
            <a:r>
              <a:rPr lang="en-US" sz="1400">
                <a:solidFill>
                  <a:schemeClr val="lt2"/>
                </a:solidFill>
              </a:rPr>
              <a:t>RAUL MARIN PEREZ</a:t>
            </a:r>
            <a:endParaRPr/>
          </a:p>
          <a:p>
            <a:pPr indent="0" lvl="0" marL="0" rtl="0" algn="ctr">
              <a:lnSpc>
                <a:spcPct val="110000"/>
              </a:lnSpc>
              <a:spcBef>
                <a:spcPts val="1000"/>
              </a:spcBef>
              <a:spcAft>
                <a:spcPts val="0"/>
              </a:spcAft>
              <a:buClr>
                <a:schemeClr val="lt2"/>
              </a:buClr>
              <a:buSzPct val="125000"/>
              <a:buNone/>
            </a:pPr>
            <a:r>
              <a:rPr lang="en-US" sz="1400">
                <a:solidFill>
                  <a:schemeClr val="lt2"/>
                </a:solidFill>
              </a:rPr>
              <a:t>GROUP H</a:t>
            </a:r>
            <a:endParaRPr/>
          </a:p>
          <a:p>
            <a:pPr indent="0" lvl="0" marL="0" rtl="0" algn="ctr">
              <a:lnSpc>
                <a:spcPct val="90000"/>
              </a:lnSpc>
              <a:spcBef>
                <a:spcPts val="1000"/>
              </a:spcBef>
              <a:spcAft>
                <a:spcPts val="0"/>
              </a:spcAft>
              <a:buClr>
                <a:schemeClr val="lt2"/>
              </a:buClr>
              <a:buSzPct val="125000"/>
              <a:buNone/>
            </a:pPr>
            <a:r>
              <a:rPr lang="en-US" sz="1400">
                <a:solidFill>
                  <a:schemeClr val="lt2"/>
                </a:solidFill>
              </a:rPr>
              <a:t>JUAN LUIS BETANCUR BOTERO, MANUEL MARINA HERRERA, ALICE SEYNAEVE, </a:t>
            </a:r>
            <a:br>
              <a:rPr lang="en-US" sz="1400">
                <a:solidFill>
                  <a:schemeClr val="lt2"/>
                </a:solidFill>
              </a:rPr>
            </a:br>
            <a:r>
              <a:rPr lang="en-US" sz="1400">
                <a:solidFill>
                  <a:schemeClr val="lt2"/>
                </a:solidFill>
              </a:rPr>
              <a:t>KRISHNA AGRAWAL, ALI ELMONOFY , THOMAS AUGUST MARIA STENGER, </a:t>
            </a:r>
            <a:br>
              <a:rPr lang="en-US" sz="1400">
                <a:solidFill>
                  <a:schemeClr val="lt2"/>
                </a:solidFill>
              </a:rPr>
            </a:br>
            <a:r>
              <a:rPr lang="en-US" sz="1400">
                <a:solidFill>
                  <a:schemeClr val="lt2"/>
                </a:solidFill>
              </a:rPr>
              <a:t>ANTOINE DE MAINTENANT</a:t>
            </a:r>
            <a:endParaRPr/>
          </a:p>
          <a:p>
            <a:pPr indent="0" lvl="0" marL="0" rtl="0" algn="ctr">
              <a:lnSpc>
                <a:spcPct val="110000"/>
              </a:lnSpc>
              <a:spcBef>
                <a:spcPts val="1800"/>
              </a:spcBef>
              <a:spcAft>
                <a:spcPts val="0"/>
              </a:spcAft>
              <a:buClr>
                <a:schemeClr val="dk2"/>
              </a:buClr>
              <a:buSzPct val="125000"/>
              <a:buNone/>
            </a:pPr>
            <a:r>
              <a:t/>
            </a:r>
            <a:endParaRPr sz="14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pic>
        <p:nvPicPr>
          <p:cNvPr id="691" name="Google Shape;691;p8"/>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nvGrpSpPr>
          <p:cNvPr id="692" name="Google Shape;692;p8"/>
          <p:cNvGrpSpPr/>
          <p:nvPr/>
        </p:nvGrpSpPr>
        <p:grpSpPr>
          <a:xfrm>
            <a:off x="-14288" y="0"/>
            <a:ext cx="12053888" cy="6858001"/>
            <a:chOff x="-14288" y="0"/>
            <a:chExt cx="12053888" cy="6858001"/>
          </a:xfrm>
        </p:grpSpPr>
        <p:grpSp>
          <p:nvGrpSpPr>
            <p:cNvPr id="693" name="Google Shape;693;p8"/>
            <p:cNvGrpSpPr/>
            <p:nvPr/>
          </p:nvGrpSpPr>
          <p:grpSpPr>
            <a:xfrm>
              <a:off x="-14288" y="0"/>
              <a:ext cx="1220788" cy="6858001"/>
              <a:chOff x="-14288" y="0"/>
              <a:chExt cx="1220788" cy="6858001"/>
            </a:xfrm>
          </p:grpSpPr>
          <p:sp>
            <p:nvSpPr>
              <p:cNvPr id="694" name="Google Shape;694;p8"/>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698" name="Google Shape;698;p8"/>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700" name="Google Shape;700;p8"/>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01" name="Google Shape;701;p8"/>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704" name="Google Shape;704;p8"/>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5" name="Google Shape;705;p8"/>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706" name="Google Shape;706;p8"/>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707" name="Google Shape;707;p8"/>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708" name="Google Shape;708;p8"/>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709" name="Google Shape;709;p8"/>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712" name="Google Shape;712;p8"/>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714" name="Google Shape;714;p8"/>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716" name="Google Shape;716;p8"/>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717" name="Google Shape;717;p8"/>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720" name="Google Shape;720;p8"/>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 name="Google Shape;721;p8"/>
            <p:cNvGrpSpPr/>
            <p:nvPr/>
          </p:nvGrpSpPr>
          <p:grpSpPr>
            <a:xfrm>
              <a:off x="11364912" y="0"/>
              <a:ext cx="674688" cy="6848476"/>
              <a:chOff x="11364912" y="0"/>
              <a:chExt cx="674688" cy="6848476"/>
            </a:xfrm>
          </p:grpSpPr>
          <p:sp>
            <p:nvSpPr>
              <p:cNvPr id="722" name="Google Shape;722;p8"/>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723" name="Google Shape;723;p8"/>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726" name="Google Shape;726;p8"/>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728" name="Google Shape;728;p8"/>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730" name="Google Shape;730;p8"/>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32" name="Google Shape;732;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u="sng"/>
              <a:t>BATCH DATA</a:t>
            </a:r>
            <a:br>
              <a:rPr lang="en-US"/>
            </a:br>
            <a:r>
              <a:rPr lang="en-US" sz="3000"/>
              <a:t>ANALYSIS I</a:t>
            </a:r>
            <a:endParaRPr sz="3000"/>
          </a:p>
        </p:txBody>
      </p:sp>
      <p:sp>
        <p:nvSpPr>
          <p:cNvPr id="733" name="Google Shape;733;p8"/>
          <p:cNvSpPr txBox="1"/>
          <p:nvPr>
            <p:ph idx="2" type="body"/>
          </p:nvPr>
        </p:nvSpPr>
        <p:spPr>
          <a:xfrm>
            <a:off x="6094412" y="1990725"/>
            <a:ext cx="6012832"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Graphs show klines open prices of all selected cryptos </a:t>
            </a:r>
            <a:endParaRPr/>
          </a:p>
          <a:p>
            <a:pPr indent="-228600" lvl="0" marL="228600" rtl="0" algn="l">
              <a:lnSpc>
                <a:spcPct val="120000"/>
              </a:lnSpc>
              <a:spcBef>
                <a:spcPts val="1000"/>
              </a:spcBef>
              <a:spcAft>
                <a:spcPts val="0"/>
              </a:spcAft>
              <a:buClr>
                <a:schemeClr val="lt1"/>
              </a:buClr>
              <a:buSzPts val="3000"/>
              <a:buChar char="•"/>
            </a:pPr>
            <a:r>
              <a:rPr lang="en-US"/>
              <a:t>Insight 1: Most price trends follow very similar patterns and confirm the bull/bear-cycle thesis </a:t>
            </a:r>
            <a:endParaRPr/>
          </a:p>
          <a:p>
            <a:pPr indent="-228600" lvl="0" marL="228600" rtl="0" algn="l">
              <a:lnSpc>
                <a:spcPct val="120000"/>
              </a:lnSpc>
              <a:spcBef>
                <a:spcPts val="1000"/>
              </a:spcBef>
              <a:spcAft>
                <a:spcPts val="0"/>
              </a:spcAft>
              <a:buClr>
                <a:schemeClr val="lt1"/>
              </a:buClr>
              <a:buSzPts val="3000"/>
              <a:buChar char="•"/>
            </a:pPr>
            <a:r>
              <a:rPr lang="en-US"/>
              <a:t>Insight 2: There are a some cryptos not following the trend too closely such as CLV (5</a:t>
            </a:r>
            <a:r>
              <a:rPr baseline="30000" lang="en-US"/>
              <a:t>th</a:t>
            </a:r>
            <a:r>
              <a:rPr lang="en-US"/>
              <a:t> graph in first row)</a:t>
            </a:r>
            <a:endParaRPr/>
          </a:p>
          <a:p>
            <a:pPr indent="-228600" lvl="0" marL="228600" rtl="0" algn="l">
              <a:lnSpc>
                <a:spcPct val="120000"/>
              </a:lnSpc>
              <a:spcBef>
                <a:spcPts val="1000"/>
              </a:spcBef>
              <a:spcAft>
                <a:spcPts val="0"/>
              </a:spcAft>
              <a:buClr>
                <a:schemeClr val="lt1"/>
              </a:buClr>
              <a:buSzPts val="3000"/>
              <a:buChar char="•"/>
            </a:pPr>
            <a:r>
              <a:rPr lang="en-US"/>
              <a:t>Need to examine correlations more closely</a:t>
            </a:r>
            <a:endParaRPr/>
          </a:p>
        </p:txBody>
      </p:sp>
      <p:pic>
        <p:nvPicPr>
          <p:cNvPr id="734" name="Google Shape;734;p8"/>
          <p:cNvPicPr preferRelativeResize="0"/>
          <p:nvPr/>
        </p:nvPicPr>
        <p:blipFill rotWithShape="1">
          <a:blip r:embed="rId5">
            <a:alphaModFix/>
          </a:blip>
          <a:srcRect b="0" l="0" r="0" t="0"/>
          <a:stretch/>
        </p:blipFill>
        <p:spPr>
          <a:xfrm>
            <a:off x="357568" y="2006601"/>
            <a:ext cx="5699123" cy="43195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u="sng"/>
              <a:t>BATCH DATA</a:t>
            </a:r>
            <a:br>
              <a:rPr lang="en-US"/>
            </a:br>
            <a:r>
              <a:rPr lang="en-US" sz="3000"/>
              <a:t>TRADING STRATEGY I</a:t>
            </a:r>
            <a:endParaRPr/>
          </a:p>
        </p:txBody>
      </p:sp>
      <p:sp>
        <p:nvSpPr>
          <p:cNvPr id="740" name="Google Shape;740;p9"/>
          <p:cNvSpPr txBox="1"/>
          <p:nvPr>
            <p:ph idx="2" type="body"/>
          </p:nvPr>
        </p:nvSpPr>
        <p:spPr>
          <a:xfrm>
            <a:off x="6094412" y="1551813"/>
            <a:ext cx="6012832" cy="147857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For our strategy we are identifying the cryptos that show the highest correlation to any given BTC lag - We chose 1-5 klines</a:t>
            </a:r>
            <a:endParaRPr/>
          </a:p>
        </p:txBody>
      </p:sp>
      <p:pic>
        <p:nvPicPr>
          <p:cNvPr id="741" name="Google Shape;741;p9"/>
          <p:cNvPicPr preferRelativeResize="0"/>
          <p:nvPr/>
        </p:nvPicPr>
        <p:blipFill rotWithShape="1">
          <a:blip r:embed="rId3">
            <a:alphaModFix/>
          </a:blip>
          <a:srcRect b="0" l="0" r="0" t="0"/>
          <a:stretch/>
        </p:blipFill>
        <p:spPr>
          <a:xfrm>
            <a:off x="327692" y="2130900"/>
            <a:ext cx="5201856" cy="4245611"/>
          </a:xfrm>
          <a:prstGeom prst="rect">
            <a:avLst/>
          </a:prstGeom>
          <a:noFill/>
          <a:ln>
            <a:noFill/>
          </a:ln>
        </p:spPr>
      </p:pic>
      <p:pic>
        <p:nvPicPr>
          <p:cNvPr descr="Text&#10;&#10;Description automatically generated" id="742" name="Google Shape;742;p9"/>
          <p:cNvPicPr preferRelativeResize="0"/>
          <p:nvPr/>
        </p:nvPicPr>
        <p:blipFill rotWithShape="1">
          <a:blip r:embed="rId4">
            <a:alphaModFix/>
          </a:blip>
          <a:srcRect b="0" l="0" r="0" t="0"/>
          <a:stretch/>
        </p:blipFill>
        <p:spPr>
          <a:xfrm>
            <a:off x="6094412" y="3147011"/>
            <a:ext cx="6012832" cy="1802941"/>
          </a:xfrm>
          <a:prstGeom prst="rect">
            <a:avLst/>
          </a:prstGeom>
          <a:noFill/>
          <a:ln>
            <a:noFill/>
          </a:ln>
        </p:spPr>
      </p:pic>
      <p:sp>
        <p:nvSpPr>
          <p:cNvPr id="743" name="Google Shape;743;p9"/>
          <p:cNvSpPr txBox="1"/>
          <p:nvPr/>
        </p:nvSpPr>
        <p:spPr>
          <a:xfrm>
            <a:off x="6094412" y="5144479"/>
            <a:ext cx="6012832" cy="147857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Backtesting strategy by extracting the top 5 of correlated cryptos with respective lag and simulating returns</a:t>
            </a:r>
            <a:endParaRPr b="0" i="0" sz="1400" u="none" cap="none" strike="noStrike">
              <a:solidFill>
                <a:srgbClr val="000000"/>
              </a:solidFill>
              <a:latin typeface="Arial"/>
              <a:ea typeface="Arial"/>
              <a:cs typeface="Arial"/>
              <a:sym typeface="Arial"/>
            </a:endParaRPr>
          </a:p>
        </p:txBody>
      </p:sp>
      <p:sp>
        <p:nvSpPr>
          <p:cNvPr id="744" name="Google Shape;744;p9"/>
          <p:cNvSpPr txBox="1"/>
          <p:nvPr/>
        </p:nvSpPr>
        <p:spPr>
          <a:xfrm>
            <a:off x="7500025" y="816500"/>
            <a:ext cx="2646600" cy="400200"/>
          </a:xfrm>
          <a:prstGeom prst="rect">
            <a:avLst/>
          </a:prstGeom>
          <a:solidFill>
            <a:srgbClr val="FF99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wentieth Century"/>
                <a:ea typeface="Twentieth Century"/>
                <a:cs typeface="Twentieth Century"/>
                <a:sym typeface="Twentieth Century"/>
              </a:rPr>
              <a:t>Using Spark M</a:t>
            </a:r>
            <a:r>
              <a:rPr b="1" lang="en-US">
                <a:solidFill>
                  <a:schemeClr val="lt1"/>
                </a:solidFill>
                <a:latin typeface="Twentieth Century"/>
                <a:ea typeface="Twentieth Century"/>
                <a:cs typeface="Twentieth Century"/>
                <a:sym typeface="Twentieth Century"/>
              </a:rPr>
              <a:t>L</a:t>
            </a:r>
            <a:r>
              <a:rPr b="1" i="0" lang="en-US" sz="1400" u="none" cap="none" strike="noStrike">
                <a:solidFill>
                  <a:schemeClr val="lt1"/>
                </a:solidFill>
                <a:latin typeface="Twentieth Century"/>
                <a:ea typeface="Twentieth Century"/>
                <a:cs typeface="Twentieth Century"/>
                <a:sym typeface="Twentieth Century"/>
              </a:rPr>
              <a:t> &gt; Correlation</a:t>
            </a:r>
            <a:endParaRPr b="1" i="0" sz="14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pic>
        <p:nvPicPr>
          <p:cNvPr id="749" name="Google Shape;749;p10"/>
          <p:cNvPicPr preferRelativeResize="0"/>
          <p:nvPr/>
        </p:nvPicPr>
        <p:blipFill rotWithShape="1">
          <a:blip r:embed="rId4">
            <a:alphaModFix amt="30000"/>
          </a:blip>
          <a:srcRect b="0" l="0" r="0" t="0"/>
          <a:stretch/>
        </p:blipFill>
        <p:spPr>
          <a:xfrm>
            <a:off x="0" y="0"/>
            <a:ext cx="12192003" cy="6858001"/>
          </a:xfrm>
          <a:prstGeom prst="rect">
            <a:avLst/>
          </a:prstGeom>
          <a:noFill/>
          <a:ln>
            <a:noFill/>
          </a:ln>
        </p:spPr>
      </p:pic>
      <p:grpSp>
        <p:nvGrpSpPr>
          <p:cNvPr id="750" name="Google Shape;750;p10"/>
          <p:cNvGrpSpPr/>
          <p:nvPr/>
        </p:nvGrpSpPr>
        <p:grpSpPr>
          <a:xfrm>
            <a:off x="-14288" y="0"/>
            <a:ext cx="12053888" cy="6858001"/>
            <a:chOff x="-14288" y="0"/>
            <a:chExt cx="12053888" cy="6858001"/>
          </a:xfrm>
        </p:grpSpPr>
        <p:grpSp>
          <p:nvGrpSpPr>
            <p:cNvPr id="751" name="Google Shape;751;p10"/>
            <p:cNvGrpSpPr/>
            <p:nvPr/>
          </p:nvGrpSpPr>
          <p:grpSpPr>
            <a:xfrm>
              <a:off x="-14288" y="0"/>
              <a:ext cx="1220788" cy="6858001"/>
              <a:chOff x="-14288" y="0"/>
              <a:chExt cx="1220788" cy="6858001"/>
            </a:xfrm>
          </p:grpSpPr>
          <p:sp>
            <p:nvSpPr>
              <p:cNvPr id="752" name="Google Shape;752;p10"/>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756" name="Google Shape;756;p1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758" name="Google Shape;758;p1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59" name="Google Shape;759;p1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762" name="Google Shape;762;p1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3" name="Google Shape;763;p10"/>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764" name="Google Shape;764;p1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765" name="Google Shape;765;p1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766" name="Google Shape;766;p1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767" name="Google Shape;767;p1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0"/>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770" name="Google Shape;770;p1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772" name="Google Shape;772;p1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774" name="Google Shape;774;p1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775" name="Google Shape;775;p1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778" name="Google Shape;778;p1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10"/>
            <p:cNvGrpSpPr/>
            <p:nvPr/>
          </p:nvGrpSpPr>
          <p:grpSpPr>
            <a:xfrm>
              <a:off x="11364912" y="0"/>
              <a:ext cx="674688" cy="6848476"/>
              <a:chOff x="11364912" y="0"/>
              <a:chExt cx="674688" cy="6848476"/>
            </a:xfrm>
          </p:grpSpPr>
          <p:sp>
            <p:nvSpPr>
              <p:cNvPr id="780" name="Google Shape;780;p1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781" name="Google Shape;781;p1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784" name="Google Shape;784;p1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786" name="Google Shape;786;p1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788" name="Google Shape;788;p1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0"/>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90" name="Google Shape;790;p1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791" name="Google Shape;791;p10"/>
          <p:cNvPicPr preferRelativeResize="0"/>
          <p:nvPr/>
        </p:nvPicPr>
        <p:blipFill rotWithShape="1">
          <a:blip r:embed="rId4">
            <a:alphaModFix amt="30000"/>
          </a:blip>
          <a:srcRect b="0" l="0" r="0" t="0"/>
          <a:stretch/>
        </p:blipFill>
        <p:spPr>
          <a:xfrm>
            <a:off x="0" y="0"/>
            <a:ext cx="12192003" cy="6858001"/>
          </a:xfrm>
          <a:prstGeom prst="rect">
            <a:avLst/>
          </a:prstGeom>
          <a:noFill/>
          <a:ln>
            <a:noFill/>
          </a:ln>
        </p:spPr>
      </p:pic>
      <p:sp>
        <p:nvSpPr>
          <p:cNvPr id="792" name="Google Shape;792;p10"/>
          <p:cNvSpPr txBox="1"/>
          <p:nvPr>
            <p:ph type="title"/>
          </p:nvPr>
        </p:nvSpPr>
        <p:spPr>
          <a:xfrm>
            <a:off x="1141413" y="618518"/>
            <a:ext cx="4459286"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Twentieth Century"/>
              <a:buNone/>
            </a:pPr>
            <a:r>
              <a:rPr lang="en-US" sz="3200" u="sng"/>
              <a:t>BATCH DATA</a:t>
            </a:r>
            <a:br>
              <a:rPr lang="en-US" sz="3200"/>
            </a:br>
            <a:r>
              <a:rPr lang="en-US" sz="3200"/>
              <a:t>TRADING STRATEGY II</a:t>
            </a:r>
            <a:endParaRPr/>
          </a:p>
        </p:txBody>
      </p:sp>
      <p:sp>
        <p:nvSpPr>
          <p:cNvPr id="793" name="Google Shape;793;p10"/>
          <p:cNvSpPr txBox="1"/>
          <p:nvPr>
            <p:ph idx="2" type="body"/>
          </p:nvPr>
        </p:nvSpPr>
        <p:spPr>
          <a:xfrm>
            <a:off x="1141412" y="2249487"/>
            <a:ext cx="4459287" cy="3965046"/>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500"/>
              <a:buChar char="•"/>
            </a:pPr>
            <a:r>
              <a:rPr lang="en-US" sz="2000"/>
              <a:t>Backtested strategy for best results in past 100 minutes</a:t>
            </a:r>
            <a:endParaRPr/>
          </a:p>
          <a:p>
            <a:pPr indent="-228600" lvl="0" marL="228600" rtl="0" algn="l">
              <a:lnSpc>
                <a:spcPct val="120000"/>
              </a:lnSpc>
              <a:spcBef>
                <a:spcPts val="1000"/>
              </a:spcBef>
              <a:spcAft>
                <a:spcPts val="0"/>
              </a:spcAft>
              <a:buClr>
                <a:schemeClr val="lt1"/>
              </a:buClr>
              <a:buSzPts val="2500"/>
              <a:buChar char="•"/>
            </a:pPr>
            <a:r>
              <a:rPr lang="en-US" sz="2000"/>
              <a:t>The final output defines our decision: </a:t>
            </a:r>
            <a:endParaRPr/>
          </a:p>
          <a:p>
            <a:pPr indent="-228600" lvl="1" marL="685800" rtl="0" algn="l">
              <a:lnSpc>
                <a:spcPct val="120000"/>
              </a:lnSpc>
              <a:spcBef>
                <a:spcPts val="500"/>
              </a:spcBef>
              <a:spcAft>
                <a:spcPts val="0"/>
              </a:spcAft>
              <a:buClr>
                <a:schemeClr val="lt1"/>
              </a:buClr>
              <a:buSzPts val="2500"/>
              <a:buChar char="•"/>
            </a:pPr>
            <a:r>
              <a:rPr lang="en-US"/>
              <a:t>Crypto to buy: Vechain (VET) </a:t>
            </a:r>
            <a:endParaRPr/>
          </a:p>
          <a:p>
            <a:pPr indent="-228600" lvl="1" marL="685800" rtl="0" algn="l">
              <a:lnSpc>
                <a:spcPct val="120000"/>
              </a:lnSpc>
              <a:spcBef>
                <a:spcPts val="500"/>
              </a:spcBef>
              <a:spcAft>
                <a:spcPts val="0"/>
              </a:spcAft>
              <a:buClr>
                <a:schemeClr val="lt1"/>
              </a:buClr>
              <a:buSzPts val="2500"/>
              <a:buChar char="•"/>
            </a:pPr>
            <a:r>
              <a:rPr lang="en-US"/>
              <a:t>Holding Period before selling: 1 kline (= 1 minute)</a:t>
            </a:r>
            <a:endParaRPr/>
          </a:p>
          <a:p>
            <a:pPr indent="-69850" lvl="0" marL="228600" rtl="0" algn="l">
              <a:lnSpc>
                <a:spcPct val="120000"/>
              </a:lnSpc>
              <a:spcBef>
                <a:spcPts val="1000"/>
              </a:spcBef>
              <a:spcAft>
                <a:spcPts val="0"/>
              </a:spcAft>
              <a:buClr>
                <a:schemeClr val="lt1"/>
              </a:buClr>
              <a:buSzPts val="2500"/>
              <a:buNone/>
            </a:pPr>
            <a:r>
              <a:t/>
            </a:r>
            <a:endParaRPr sz="2000"/>
          </a:p>
        </p:txBody>
      </p:sp>
      <p:pic>
        <p:nvPicPr>
          <p:cNvPr id="794" name="Google Shape;794;p10"/>
          <p:cNvPicPr preferRelativeResize="0"/>
          <p:nvPr/>
        </p:nvPicPr>
        <p:blipFill rotWithShape="1">
          <a:blip r:embed="rId5">
            <a:alphaModFix/>
          </a:blip>
          <a:srcRect b="0" l="0" r="0" t="0"/>
          <a:stretch/>
        </p:blipFill>
        <p:spPr>
          <a:xfrm>
            <a:off x="5518150" y="2000442"/>
            <a:ext cx="6370638" cy="2867025"/>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pic>
      <p:grpSp>
        <p:nvGrpSpPr>
          <p:cNvPr id="795" name="Google Shape;795;p10"/>
          <p:cNvGrpSpPr/>
          <p:nvPr/>
        </p:nvGrpSpPr>
        <p:grpSpPr>
          <a:xfrm>
            <a:off x="0" y="0"/>
            <a:ext cx="1220788" cy="6858001"/>
            <a:chOff x="-14288" y="0"/>
            <a:chExt cx="1220788" cy="6858001"/>
          </a:xfrm>
        </p:grpSpPr>
        <p:sp>
          <p:nvSpPr>
            <p:cNvPr id="796" name="Google Shape;796;p10"/>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800" name="Google Shape;800;p1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802" name="Google Shape;802;p1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803" name="Google Shape;803;p1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806" name="Google Shape;806;p1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7" name="Google Shape;807;p10"/>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808" name="Google Shape;808;p1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809" name="Google Shape;809;p1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810" name="Google Shape;810;p1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811" name="Google Shape;811;p1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0"/>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814" name="Google Shape;814;p1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816" name="Google Shape;816;p1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818" name="Google Shape;818;p1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819" name="Google Shape;819;p1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822" name="Google Shape;822;p1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6" name="Shape 826"/>
        <p:cNvGrpSpPr/>
        <p:nvPr/>
      </p:nvGrpSpPr>
      <p:grpSpPr>
        <a:xfrm>
          <a:off x="0" y="0"/>
          <a:ext cx="0" cy="0"/>
          <a:chOff x="0" y="0"/>
          <a:chExt cx="0" cy="0"/>
        </a:xfrm>
      </p:grpSpPr>
      <p:sp>
        <p:nvSpPr>
          <p:cNvPr id="827" name="Google Shape;827;p11"/>
          <p:cNvSpPr txBox="1"/>
          <p:nvPr/>
        </p:nvSpPr>
        <p:spPr>
          <a:xfrm>
            <a:off x="1141412" y="618518"/>
            <a:ext cx="6832155"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Twentieth Century"/>
              <a:buNone/>
            </a:pPr>
            <a:r>
              <a:rPr b="0" i="0" lang="en-US" sz="3600" u="sng" cap="none" strike="noStrike">
                <a:solidFill>
                  <a:schemeClr val="lt1"/>
                </a:solidFill>
                <a:latin typeface="Twentieth Century"/>
                <a:ea typeface="Twentieth Century"/>
                <a:cs typeface="Twentieth Century"/>
                <a:sym typeface="Twentieth Century"/>
              </a:rPr>
              <a:t>STREAMING DATA</a:t>
            </a:r>
            <a:br>
              <a:rPr b="0" i="0" lang="en-US" sz="3200" u="none" cap="none" strike="noStrike">
                <a:solidFill>
                  <a:schemeClr val="lt1"/>
                </a:solidFill>
                <a:latin typeface="Twentieth Century"/>
                <a:ea typeface="Twentieth Century"/>
                <a:cs typeface="Twentieth Century"/>
                <a:sym typeface="Twentieth Century"/>
              </a:rPr>
            </a:br>
            <a:r>
              <a:rPr b="0" i="0" lang="en-US" sz="3000" u="none" cap="none" strike="noStrike">
                <a:solidFill>
                  <a:schemeClr val="lt1"/>
                </a:solidFill>
                <a:latin typeface="Twentieth Century"/>
                <a:ea typeface="Twentieth Century"/>
                <a:cs typeface="Twentieth Century"/>
                <a:sym typeface="Twentieth Century"/>
              </a:rPr>
              <a:t>INGESTION &amp; STORAGE &amp; SPARK ACCESS</a:t>
            </a:r>
            <a:endParaRPr b="0" i="0" sz="1400" u="none" cap="none" strike="noStrike">
              <a:solidFill>
                <a:srgbClr val="000000"/>
              </a:solidFill>
              <a:latin typeface="Arial"/>
              <a:ea typeface="Arial"/>
              <a:cs typeface="Arial"/>
              <a:sym typeface="Arial"/>
            </a:endParaRPr>
          </a:p>
        </p:txBody>
      </p:sp>
      <p:sp>
        <p:nvSpPr>
          <p:cNvPr id="828" name="Google Shape;828;p11"/>
          <p:cNvSpPr txBox="1"/>
          <p:nvPr>
            <p:ph idx="4" type="body"/>
          </p:nvPr>
        </p:nvSpPr>
        <p:spPr>
          <a:xfrm>
            <a:off x="1129220" y="3898368"/>
            <a:ext cx="9958387" cy="117350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Need to start the Kafka Service &amp; Call the Binance Producer - connecting to Binance API for streaming ingestion</a:t>
            </a:r>
            <a:endParaRPr/>
          </a:p>
        </p:txBody>
      </p:sp>
      <p:pic>
        <p:nvPicPr>
          <p:cNvPr id="829" name="Google Shape;829;p11"/>
          <p:cNvPicPr preferRelativeResize="0"/>
          <p:nvPr/>
        </p:nvPicPr>
        <p:blipFill rotWithShape="1">
          <a:blip r:embed="rId4">
            <a:alphaModFix/>
          </a:blip>
          <a:srcRect b="0" l="0" r="0" t="0"/>
          <a:stretch/>
        </p:blipFill>
        <p:spPr>
          <a:xfrm>
            <a:off x="1092200" y="1979676"/>
            <a:ext cx="10007600" cy="1897380"/>
          </a:xfrm>
          <a:prstGeom prst="rect">
            <a:avLst/>
          </a:prstGeom>
          <a:noFill/>
          <a:ln>
            <a:noFill/>
          </a:ln>
        </p:spPr>
      </p:pic>
      <p:pic>
        <p:nvPicPr>
          <p:cNvPr id="830" name="Google Shape;830;p11"/>
          <p:cNvPicPr preferRelativeResize="0"/>
          <p:nvPr/>
        </p:nvPicPr>
        <p:blipFill rotWithShape="1">
          <a:blip r:embed="rId5">
            <a:alphaModFix/>
          </a:blip>
          <a:srcRect b="0" l="0" r="0" t="0"/>
          <a:stretch/>
        </p:blipFill>
        <p:spPr>
          <a:xfrm>
            <a:off x="1141412" y="4931382"/>
            <a:ext cx="5511800" cy="1308100"/>
          </a:xfrm>
          <a:prstGeom prst="rect">
            <a:avLst/>
          </a:prstGeom>
          <a:noFill/>
          <a:ln>
            <a:noFill/>
          </a:ln>
        </p:spPr>
      </p:pic>
      <p:sp>
        <p:nvSpPr>
          <p:cNvPr id="831" name="Google Shape;831;p11"/>
          <p:cNvSpPr txBox="1"/>
          <p:nvPr/>
        </p:nvSpPr>
        <p:spPr>
          <a:xfrm>
            <a:off x="6839712" y="4931382"/>
            <a:ext cx="4670773" cy="117350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chemeClr val="lt1"/>
              </a:buClr>
              <a:buSzPts val="3000"/>
              <a:buFont typeface="Arial"/>
              <a:buChar char="•"/>
            </a:pPr>
            <a:r>
              <a:rPr b="0" i="0" lang="en-US" sz="2400" u="none" cap="none" strike="noStrike">
                <a:solidFill>
                  <a:schemeClr val="lt1"/>
                </a:solidFill>
                <a:latin typeface="Twentieth Century"/>
                <a:ea typeface="Twentieth Century"/>
                <a:cs typeface="Twentieth Century"/>
                <a:sym typeface="Twentieth Century"/>
              </a:rPr>
              <a:t>Need to read the Kafka streams back into the Spark environment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2"/>
          <p:cNvSpPr txBox="1"/>
          <p:nvPr/>
        </p:nvSpPr>
        <p:spPr>
          <a:xfrm>
            <a:off x="1141413" y="94262"/>
            <a:ext cx="4459286" cy="14785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Twentieth Century"/>
              <a:buNone/>
            </a:pPr>
            <a:r>
              <a:rPr b="0" i="0" lang="en-US" sz="3600" u="sng" cap="none" strike="noStrike">
                <a:solidFill>
                  <a:schemeClr val="lt1"/>
                </a:solidFill>
                <a:latin typeface="Twentieth Century"/>
                <a:ea typeface="Twentieth Century"/>
                <a:cs typeface="Twentieth Century"/>
                <a:sym typeface="Twentieth Century"/>
              </a:rPr>
              <a:t>STREAMING DATA</a:t>
            </a:r>
            <a:br>
              <a:rPr b="0" i="0" lang="en-US" sz="3200" u="none" cap="none" strike="noStrike">
                <a:solidFill>
                  <a:schemeClr val="lt1"/>
                </a:solidFill>
                <a:latin typeface="Twentieth Century"/>
                <a:ea typeface="Twentieth Century"/>
                <a:cs typeface="Twentieth Century"/>
                <a:sym typeface="Twentieth Century"/>
              </a:rPr>
            </a:br>
            <a:r>
              <a:rPr b="0" i="0" lang="en-US" sz="3000" u="none" cap="none" strike="noStrike">
                <a:solidFill>
                  <a:schemeClr val="lt1"/>
                </a:solidFill>
                <a:latin typeface="Twentieth Century"/>
                <a:ea typeface="Twentieth Century"/>
                <a:cs typeface="Twentieth Century"/>
                <a:sym typeface="Twentieth Century"/>
              </a:rPr>
              <a:t>PROCESSING</a:t>
            </a:r>
            <a:endParaRPr b="0" i="0" sz="1400" u="none" cap="none" strike="noStrike">
              <a:solidFill>
                <a:srgbClr val="000000"/>
              </a:solidFill>
              <a:latin typeface="Arial"/>
              <a:ea typeface="Arial"/>
              <a:cs typeface="Arial"/>
              <a:sym typeface="Arial"/>
            </a:endParaRPr>
          </a:p>
        </p:txBody>
      </p:sp>
      <p:pic>
        <p:nvPicPr>
          <p:cNvPr id="837" name="Google Shape;837;p12"/>
          <p:cNvPicPr preferRelativeResize="0"/>
          <p:nvPr/>
        </p:nvPicPr>
        <p:blipFill rotWithShape="1">
          <a:blip r:embed="rId3">
            <a:alphaModFix/>
          </a:blip>
          <a:srcRect b="0" l="0" r="0" t="0"/>
          <a:stretch/>
        </p:blipFill>
        <p:spPr>
          <a:xfrm>
            <a:off x="4936849" y="85408"/>
            <a:ext cx="7145423" cy="5986208"/>
          </a:xfrm>
          <a:prstGeom prst="rect">
            <a:avLst/>
          </a:prstGeom>
          <a:noFill/>
          <a:ln>
            <a:noFill/>
          </a:ln>
        </p:spPr>
      </p:pic>
      <p:pic>
        <p:nvPicPr>
          <p:cNvPr id="838" name="Google Shape;838;p12"/>
          <p:cNvPicPr preferRelativeResize="0"/>
          <p:nvPr/>
        </p:nvPicPr>
        <p:blipFill rotWithShape="1">
          <a:blip r:embed="rId4">
            <a:alphaModFix/>
          </a:blip>
          <a:srcRect b="0" l="0" r="0" t="0"/>
          <a:stretch/>
        </p:blipFill>
        <p:spPr>
          <a:xfrm>
            <a:off x="4936848" y="6239482"/>
            <a:ext cx="7145423" cy="365244"/>
          </a:xfrm>
          <a:prstGeom prst="rect">
            <a:avLst/>
          </a:prstGeom>
          <a:noFill/>
          <a:ln>
            <a:noFill/>
          </a:ln>
        </p:spPr>
      </p:pic>
      <p:grpSp>
        <p:nvGrpSpPr>
          <p:cNvPr id="839" name="Google Shape;839;p12"/>
          <p:cNvGrpSpPr/>
          <p:nvPr/>
        </p:nvGrpSpPr>
        <p:grpSpPr>
          <a:xfrm>
            <a:off x="1566867" y="1477336"/>
            <a:ext cx="2254389" cy="5286402"/>
            <a:chOff x="994583" y="2104"/>
            <a:chExt cx="2254389" cy="5354174"/>
          </a:xfrm>
        </p:grpSpPr>
        <p:sp>
          <p:nvSpPr>
            <p:cNvPr id="840" name="Google Shape;840;p12"/>
            <p:cNvSpPr/>
            <p:nvPr/>
          </p:nvSpPr>
          <p:spPr>
            <a:xfrm>
              <a:off x="994583" y="2104"/>
              <a:ext cx="2254389" cy="1127194"/>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2"/>
            <p:cNvSpPr txBox="1"/>
            <p:nvPr/>
          </p:nvSpPr>
          <p:spPr>
            <a:xfrm>
              <a:off x="1027597" y="35118"/>
              <a:ext cx="2188361" cy="1061166"/>
            </a:xfrm>
            <a:prstGeom prst="rect">
              <a:avLst/>
            </a:prstGeom>
            <a:noFill/>
            <a:ln>
              <a:noFill/>
            </a:ln>
          </p:spPr>
          <p:txBody>
            <a:bodyPr anchorCtr="0" anchor="ctr" bIns="20300" lIns="30475" spcFirstLastPara="1" rIns="30475" wrap="square" tIns="20300">
              <a:noAutofit/>
            </a:bodyPr>
            <a:lstStyle/>
            <a:p>
              <a:pPr indent="0" lvl="0" marL="0" marR="0" rtl="0" algn="ctr">
                <a:lnSpc>
                  <a:spcPct val="90000"/>
                </a:lnSpc>
                <a:spcBef>
                  <a:spcPts val="0"/>
                </a:spcBef>
                <a:spcAft>
                  <a:spcPts val="0"/>
                </a:spcAft>
                <a:buClr>
                  <a:schemeClr val="lt1"/>
                </a:buClr>
                <a:buSzPts val="1600"/>
                <a:buFont typeface="Twentieth Century"/>
                <a:buNone/>
              </a:pPr>
              <a:r>
                <a:rPr b="0" i="0" lang="en-US" sz="1600" u="none" cap="none" strike="noStrike">
                  <a:solidFill>
                    <a:schemeClr val="lt1"/>
                  </a:solidFill>
                  <a:latin typeface="Twentieth Century"/>
                  <a:ea typeface="Twentieth Century"/>
                  <a:cs typeface="Twentieth Century"/>
                  <a:sym typeface="Twentieth Century"/>
                </a:rPr>
                <a:t>Creating two dataframes: </a:t>
              </a:r>
              <a:br>
                <a:rPr b="0" i="0" lang="en-US" sz="1600" u="none" cap="none" strike="noStrike">
                  <a:solidFill>
                    <a:schemeClr val="lt1"/>
                  </a:solidFill>
                  <a:latin typeface="Twentieth Century"/>
                  <a:ea typeface="Twentieth Century"/>
                  <a:cs typeface="Twentieth Century"/>
                  <a:sym typeface="Twentieth Century"/>
                </a:rPr>
              </a:br>
              <a:r>
                <a:rPr b="0" i="0" lang="en-US" sz="1600" u="none" cap="none" strike="noStrike">
                  <a:solidFill>
                    <a:schemeClr val="lt1"/>
                  </a:solidFill>
                  <a:latin typeface="Twentieth Century"/>
                  <a:ea typeface="Twentieth Century"/>
                  <a:cs typeface="Twentieth Century"/>
                  <a:sym typeface="Twentieth Century"/>
                </a:rPr>
                <a:t>1) DF to identify BTC trend; </a:t>
              </a:r>
              <a:br>
                <a:rPr b="0" i="0" lang="en-US" sz="1600" u="none" cap="none" strike="noStrike">
                  <a:solidFill>
                    <a:schemeClr val="lt1"/>
                  </a:solidFill>
                  <a:latin typeface="Twentieth Century"/>
                  <a:ea typeface="Twentieth Century"/>
                  <a:cs typeface="Twentieth Century"/>
                  <a:sym typeface="Twentieth Century"/>
                </a:rPr>
              </a:br>
              <a:r>
                <a:rPr b="0" i="0" lang="en-US" sz="1600" u="none" cap="none" strike="noStrike">
                  <a:solidFill>
                    <a:schemeClr val="lt1"/>
                  </a:solidFill>
                  <a:latin typeface="Twentieth Century"/>
                  <a:ea typeface="Twentieth Century"/>
                  <a:cs typeface="Twentieth Century"/>
                  <a:sym typeface="Twentieth Century"/>
                </a:rPr>
                <a:t>2) Selecting which crypto we should buy/sell</a:t>
              </a:r>
              <a:endParaRPr b="0" i="0" sz="1400" u="none" cap="none" strike="noStrike">
                <a:solidFill>
                  <a:srgbClr val="000000"/>
                </a:solidFill>
                <a:latin typeface="Arial"/>
                <a:ea typeface="Arial"/>
                <a:cs typeface="Arial"/>
                <a:sym typeface="Arial"/>
              </a:endParaRPr>
            </a:p>
          </p:txBody>
        </p:sp>
        <p:sp>
          <p:nvSpPr>
            <p:cNvPr id="842" name="Google Shape;842;p12"/>
            <p:cNvSpPr/>
            <p:nvPr/>
          </p:nvSpPr>
          <p:spPr>
            <a:xfrm>
              <a:off x="1220022" y="1129299"/>
              <a:ext cx="225438" cy="845395"/>
            </a:xfrm>
            <a:custGeom>
              <a:rect b="b" l="l" r="r" t="t"/>
              <a:pathLst>
                <a:path extrusionOk="0" h="120000" w="120000">
                  <a:moveTo>
                    <a:pt x="0" y="0"/>
                  </a:moveTo>
                  <a:lnTo>
                    <a:pt x="0" y="120000"/>
                  </a:lnTo>
                  <a:lnTo>
                    <a:pt x="120000" y="120000"/>
                  </a:lnTo>
                </a:path>
              </a:pathLst>
            </a:custGeom>
            <a:noFill/>
            <a:ln cap="flat" cmpd="sng" w="15875">
              <a:solidFill>
                <a:srgbClr val="7AA239"/>
              </a:solidFill>
              <a:prstDash val="solid"/>
              <a:round/>
              <a:headEnd len="sm" w="sm" type="none"/>
              <a:tailEnd len="sm" w="sm" type="none"/>
            </a:ln>
          </p:spPr>
        </p:sp>
        <p:sp>
          <p:nvSpPr>
            <p:cNvPr id="843" name="Google Shape;843;p12"/>
            <p:cNvSpPr/>
            <p:nvPr/>
          </p:nvSpPr>
          <p:spPr>
            <a:xfrm>
              <a:off x="1445461" y="1411098"/>
              <a:ext cx="1803511" cy="1127194"/>
            </a:xfrm>
            <a:prstGeom prst="roundRect">
              <a:avLst>
                <a:gd fmla="val 10000" name="adj"/>
              </a:avLst>
            </a:prstGeom>
            <a:solidFill>
              <a:schemeClr val="lt1">
                <a:alpha val="89411"/>
              </a:schemeClr>
            </a:solidFill>
            <a:ln cap="flat" cmpd="sng" w="15875">
              <a:solidFill>
                <a:srgbClr val="99C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2"/>
            <p:cNvSpPr txBox="1"/>
            <p:nvPr/>
          </p:nvSpPr>
          <p:spPr>
            <a:xfrm>
              <a:off x="1478475" y="1444112"/>
              <a:ext cx="1737483" cy="1061166"/>
            </a:xfrm>
            <a:prstGeom prst="rect">
              <a:avLst/>
            </a:prstGeom>
            <a:noFill/>
            <a:ln>
              <a:noFill/>
            </a:ln>
          </p:spPr>
          <p:txBody>
            <a:bodyPr anchorCtr="0" anchor="ctr" bIns="16500" lIns="24750" spcFirstLastPara="1" rIns="24750" wrap="square" tIns="16500">
              <a:noAutofit/>
            </a:bodyPr>
            <a:lstStyle/>
            <a:p>
              <a:pPr indent="0" lvl="0" marL="0" marR="0" rtl="0" algn="ctr">
                <a:lnSpc>
                  <a:spcPct val="90000"/>
                </a:lnSpc>
                <a:spcBef>
                  <a:spcPts val="0"/>
                </a:spcBef>
                <a:spcAft>
                  <a:spcPts val="0"/>
                </a:spcAft>
                <a:buClr>
                  <a:schemeClr val="lt1"/>
                </a:buClr>
                <a:buSzPts val="1300"/>
                <a:buFont typeface="Twentieth Century"/>
                <a:buNone/>
              </a:pPr>
              <a:r>
                <a:rPr b="0" i="0" lang="en-US" sz="1300" u="none" cap="none" strike="noStrike">
                  <a:solidFill>
                    <a:schemeClr val="dk1"/>
                  </a:solidFill>
                  <a:latin typeface="Twentieth Century"/>
                  <a:ea typeface="Twentieth Century"/>
                  <a:cs typeface="Twentieth Century"/>
                  <a:sym typeface="Twentieth Century"/>
                </a:rPr>
                <a:t>Trend_setter: DF looking at BTC performance per klines to apply strategy – each kline output with buy=“yes/no”</a:t>
              </a:r>
              <a:endParaRPr b="0" i="0" sz="1400" u="none" cap="none" strike="noStrike">
                <a:solidFill>
                  <a:schemeClr val="dk1"/>
                </a:solidFill>
                <a:latin typeface="Arial"/>
                <a:ea typeface="Arial"/>
                <a:cs typeface="Arial"/>
                <a:sym typeface="Arial"/>
              </a:endParaRPr>
            </a:p>
          </p:txBody>
        </p:sp>
        <p:sp>
          <p:nvSpPr>
            <p:cNvPr id="845" name="Google Shape;845;p12"/>
            <p:cNvSpPr/>
            <p:nvPr/>
          </p:nvSpPr>
          <p:spPr>
            <a:xfrm>
              <a:off x="1220022" y="1129299"/>
              <a:ext cx="225438" cy="2254389"/>
            </a:xfrm>
            <a:custGeom>
              <a:rect b="b" l="l" r="r" t="t"/>
              <a:pathLst>
                <a:path extrusionOk="0" h="120000" w="120000">
                  <a:moveTo>
                    <a:pt x="0" y="0"/>
                  </a:moveTo>
                  <a:lnTo>
                    <a:pt x="0" y="120000"/>
                  </a:lnTo>
                  <a:lnTo>
                    <a:pt x="120000" y="120000"/>
                  </a:lnTo>
                </a:path>
              </a:pathLst>
            </a:custGeom>
            <a:noFill/>
            <a:ln cap="flat" cmpd="sng" w="15875">
              <a:solidFill>
                <a:srgbClr val="7AA239"/>
              </a:solidFill>
              <a:prstDash val="solid"/>
              <a:round/>
              <a:headEnd len="sm" w="sm" type="none"/>
              <a:tailEnd len="sm" w="sm" type="none"/>
            </a:ln>
          </p:spPr>
        </p:sp>
        <p:sp>
          <p:nvSpPr>
            <p:cNvPr id="846" name="Google Shape;846;p12"/>
            <p:cNvSpPr/>
            <p:nvPr/>
          </p:nvSpPr>
          <p:spPr>
            <a:xfrm>
              <a:off x="1445461" y="2820091"/>
              <a:ext cx="1803511" cy="1127194"/>
            </a:xfrm>
            <a:prstGeom prst="roundRect">
              <a:avLst>
                <a:gd fmla="val 10000" name="adj"/>
              </a:avLst>
            </a:prstGeom>
            <a:solidFill>
              <a:schemeClr val="lt1">
                <a:alpha val="89411"/>
              </a:schemeClr>
            </a:solidFill>
            <a:ln cap="flat" cmpd="sng" w="15875">
              <a:solidFill>
                <a:srgbClr val="99C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2"/>
            <p:cNvSpPr txBox="1"/>
            <p:nvPr/>
          </p:nvSpPr>
          <p:spPr>
            <a:xfrm>
              <a:off x="1478475" y="2853105"/>
              <a:ext cx="1737483" cy="1061166"/>
            </a:xfrm>
            <a:prstGeom prst="rect">
              <a:avLst/>
            </a:prstGeom>
            <a:noFill/>
            <a:ln>
              <a:noFill/>
            </a:ln>
          </p:spPr>
          <p:txBody>
            <a:bodyPr anchorCtr="0" anchor="ctr" bIns="16500" lIns="24750" spcFirstLastPara="1" rIns="24750" wrap="square" tIns="16500">
              <a:noAutofit/>
            </a:bodyPr>
            <a:lstStyle/>
            <a:p>
              <a:pPr indent="0" lvl="0" marL="0" marR="0" rtl="0" algn="ctr">
                <a:lnSpc>
                  <a:spcPct val="90000"/>
                </a:lnSpc>
                <a:spcBef>
                  <a:spcPts val="0"/>
                </a:spcBef>
                <a:spcAft>
                  <a:spcPts val="0"/>
                </a:spcAft>
                <a:buClr>
                  <a:schemeClr val="lt1"/>
                </a:buClr>
                <a:buSzPts val="1300"/>
                <a:buFont typeface="Twentieth Century"/>
                <a:buNone/>
              </a:pPr>
              <a:r>
                <a:rPr b="0" i="0" lang="en-US" sz="1300" u="none" cap="none" strike="noStrike">
                  <a:solidFill>
                    <a:schemeClr val="dk1"/>
                  </a:solidFill>
                  <a:latin typeface="Twentieth Century"/>
                  <a:ea typeface="Twentieth Century"/>
                  <a:cs typeface="Twentieth Century"/>
                  <a:sym typeface="Twentieth Century"/>
                </a:rPr>
                <a:t>Money_earner: DF containing gains for each kline for crypto selected by strategy</a:t>
              </a:r>
              <a:endParaRPr b="0" i="0" sz="1400" u="none" cap="none" strike="noStrike">
                <a:solidFill>
                  <a:schemeClr val="dk1"/>
                </a:solidFill>
                <a:latin typeface="Arial"/>
                <a:ea typeface="Arial"/>
                <a:cs typeface="Arial"/>
                <a:sym typeface="Arial"/>
              </a:endParaRPr>
            </a:p>
          </p:txBody>
        </p:sp>
        <p:sp>
          <p:nvSpPr>
            <p:cNvPr id="848" name="Google Shape;848;p12"/>
            <p:cNvSpPr/>
            <p:nvPr/>
          </p:nvSpPr>
          <p:spPr>
            <a:xfrm>
              <a:off x="1220022" y="1129299"/>
              <a:ext cx="225438" cy="3663382"/>
            </a:xfrm>
            <a:custGeom>
              <a:rect b="b" l="l" r="r" t="t"/>
              <a:pathLst>
                <a:path extrusionOk="0" h="120000" w="120000">
                  <a:moveTo>
                    <a:pt x="0" y="0"/>
                  </a:moveTo>
                  <a:lnTo>
                    <a:pt x="0" y="120000"/>
                  </a:lnTo>
                  <a:lnTo>
                    <a:pt x="120000" y="120000"/>
                  </a:lnTo>
                </a:path>
              </a:pathLst>
            </a:custGeom>
            <a:noFill/>
            <a:ln cap="flat" cmpd="sng" w="15875">
              <a:solidFill>
                <a:srgbClr val="7AA239"/>
              </a:solidFill>
              <a:prstDash val="solid"/>
              <a:round/>
              <a:headEnd len="sm" w="sm" type="none"/>
              <a:tailEnd len="sm" w="sm" type="none"/>
            </a:ln>
          </p:spPr>
        </p:sp>
        <p:sp>
          <p:nvSpPr>
            <p:cNvPr id="849" name="Google Shape;849;p12"/>
            <p:cNvSpPr/>
            <p:nvPr/>
          </p:nvSpPr>
          <p:spPr>
            <a:xfrm>
              <a:off x="1445461" y="4229084"/>
              <a:ext cx="1803511" cy="1127194"/>
            </a:xfrm>
            <a:prstGeom prst="roundRect">
              <a:avLst>
                <a:gd fmla="val 10000" name="adj"/>
              </a:avLst>
            </a:prstGeom>
            <a:solidFill>
              <a:schemeClr val="lt1">
                <a:alpha val="89411"/>
              </a:schemeClr>
            </a:solidFill>
            <a:ln cap="flat" cmpd="sng" w="15875">
              <a:solidFill>
                <a:srgbClr val="99C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2"/>
            <p:cNvSpPr txBox="1"/>
            <p:nvPr/>
          </p:nvSpPr>
          <p:spPr>
            <a:xfrm>
              <a:off x="1478475" y="4262098"/>
              <a:ext cx="1737483" cy="1061166"/>
            </a:xfrm>
            <a:prstGeom prst="rect">
              <a:avLst/>
            </a:prstGeom>
            <a:noFill/>
            <a:ln>
              <a:noFill/>
            </a:ln>
          </p:spPr>
          <p:txBody>
            <a:bodyPr anchorCtr="0" anchor="ctr" bIns="16500" lIns="24750" spcFirstLastPara="1" rIns="24750" wrap="square" tIns="16500">
              <a:noAutofit/>
            </a:bodyPr>
            <a:lstStyle/>
            <a:p>
              <a:pPr indent="0" lvl="0" marL="0" marR="0" rtl="0" algn="ctr">
                <a:lnSpc>
                  <a:spcPct val="90000"/>
                </a:lnSpc>
                <a:spcBef>
                  <a:spcPts val="0"/>
                </a:spcBef>
                <a:spcAft>
                  <a:spcPts val="0"/>
                </a:spcAft>
                <a:buClr>
                  <a:schemeClr val="lt1"/>
                </a:buClr>
                <a:buSzPts val="1300"/>
                <a:buFont typeface="Twentieth Century"/>
                <a:buNone/>
              </a:pPr>
              <a:r>
                <a:rPr b="0" i="0" lang="en-US" sz="1300" u="none" cap="none" strike="noStrike">
                  <a:solidFill>
                    <a:schemeClr val="dk1"/>
                  </a:solidFill>
                  <a:latin typeface="Twentieth Century"/>
                  <a:ea typeface="Twentieth Century"/>
                  <a:cs typeface="Twentieth Century"/>
                  <a:sym typeface="Twentieth Century"/>
                </a:rPr>
                <a:t>Account: Stream DF with info on gains/losses – buying in trend_setter detection time &amp; sell in operation time</a:t>
              </a:r>
              <a:endParaRPr b="0" i="0" sz="1400" u="none" cap="none" strike="noStrike">
                <a:solidFill>
                  <a:schemeClr val="dk1"/>
                </a:solidFill>
                <a:latin typeface="Arial"/>
                <a:ea typeface="Arial"/>
                <a:cs typeface="Arial"/>
                <a:sym typeface="Arial"/>
              </a:endParaRPr>
            </a:p>
          </p:txBody>
        </p:sp>
      </p:grpSp>
      <p:sp>
        <p:nvSpPr>
          <p:cNvPr id="851" name="Google Shape;851;p12"/>
          <p:cNvSpPr txBox="1"/>
          <p:nvPr/>
        </p:nvSpPr>
        <p:spPr>
          <a:xfrm>
            <a:off x="9864150" y="2754450"/>
            <a:ext cx="1851600" cy="400200"/>
          </a:xfrm>
          <a:prstGeom prst="rect">
            <a:avLst/>
          </a:prstGeom>
          <a:solidFill>
            <a:srgbClr val="9900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wentieth Century"/>
                <a:ea typeface="Twentieth Century"/>
                <a:cs typeface="Twentieth Century"/>
                <a:sym typeface="Twentieth Century"/>
              </a:rPr>
              <a:t>Stream Deduplication</a:t>
            </a:r>
            <a:endParaRPr b="1" i="0" sz="1400" u="none" cap="none" strike="noStrike">
              <a:solidFill>
                <a:schemeClr val="lt1"/>
              </a:solidFill>
              <a:latin typeface="Twentieth Century"/>
              <a:ea typeface="Twentieth Century"/>
              <a:cs typeface="Twentieth Century"/>
              <a:sym typeface="Twentieth Century"/>
            </a:endParaRPr>
          </a:p>
        </p:txBody>
      </p:sp>
      <p:sp>
        <p:nvSpPr>
          <p:cNvPr id="852" name="Google Shape;852;p12"/>
          <p:cNvSpPr txBox="1"/>
          <p:nvPr/>
        </p:nvSpPr>
        <p:spPr>
          <a:xfrm>
            <a:off x="9864150" y="2296800"/>
            <a:ext cx="1851600" cy="400200"/>
          </a:xfrm>
          <a:prstGeom prst="rect">
            <a:avLst/>
          </a:prstGeom>
          <a:solidFill>
            <a:srgbClr val="FF99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wentieth Century"/>
                <a:ea typeface="Twentieth Century"/>
                <a:cs typeface="Twentieth Century"/>
                <a:sym typeface="Twentieth Century"/>
              </a:rPr>
              <a:t>Watermark</a:t>
            </a:r>
            <a:endParaRPr b="1" i="0" sz="1400" u="none" cap="none" strike="noStrike">
              <a:solidFill>
                <a:schemeClr val="lt1"/>
              </a:solidFill>
              <a:latin typeface="Twentieth Century"/>
              <a:ea typeface="Twentieth Century"/>
              <a:cs typeface="Twentieth Century"/>
              <a:sym typeface="Twentieth Century"/>
            </a:endParaRPr>
          </a:p>
        </p:txBody>
      </p:sp>
      <p:cxnSp>
        <p:nvCxnSpPr>
          <p:cNvPr id="853" name="Google Shape;853;p12"/>
          <p:cNvCxnSpPr>
            <a:endCxn id="851" idx="1"/>
          </p:cNvCxnSpPr>
          <p:nvPr/>
        </p:nvCxnSpPr>
        <p:spPr>
          <a:xfrm>
            <a:off x="8450550" y="2791950"/>
            <a:ext cx="1413600" cy="162600"/>
          </a:xfrm>
          <a:prstGeom prst="straightConnector1">
            <a:avLst/>
          </a:prstGeom>
          <a:noFill/>
          <a:ln cap="flat" cmpd="sng" w="9525">
            <a:solidFill>
              <a:schemeClr val="dk2"/>
            </a:solidFill>
            <a:prstDash val="solid"/>
            <a:round/>
            <a:headEnd len="sm" w="sm" type="none"/>
            <a:tailEnd len="med" w="med" type="triangle"/>
          </a:ln>
        </p:spPr>
      </p:cxnSp>
      <p:cxnSp>
        <p:nvCxnSpPr>
          <p:cNvPr id="854" name="Google Shape;854;p12"/>
          <p:cNvCxnSpPr/>
          <p:nvPr/>
        </p:nvCxnSpPr>
        <p:spPr>
          <a:xfrm flipH="1" rot="10800000">
            <a:off x="8994100" y="2520250"/>
            <a:ext cx="730800" cy="168600"/>
          </a:xfrm>
          <a:prstGeom prst="straightConnector1">
            <a:avLst/>
          </a:prstGeom>
          <a:noFill/>
          <a:ln cap="flat" cmpd="sng" w="9525">
            <a:solidFill>
              <a:schemeClr val="dk2"/>
            </a:solidFill>
            <a:prstDash val="solid"/>
            <a:round/>
            <a:headEnd len="sm" w="sm" type="none"/>
            <a:tailEnd len="med" w="med" type="triangle"/>
          </a:ln>
        </p:spPr>
      </p:cxnSp>
      <p:sp>
        <p:nvSpPr>
          <p:cNvPr id="855" name="Google Shape;855;p12"/>
          <p:cNvSpPr txBox="1"/>
          <p:nvPr/>
        </p:nvSpPr>
        <p:spPr>
          <a:xfrm>
            <a:off x="9864150" y="6222000"/>
            <a:ext cx="1851600" cy="400200"/>
          </a:xfrm>
          <a:prstGeom prst="rect">
            <a:avLst/>
          </a:prstGeom>
          <a:solidFill>
            <a:srgbClr val="0000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wentieth Century"/>
                <a:ea typeface="Twentieth Century"/>
                <a:cs typeface="Twentieth Century"/>
                <a:sym typeface="Twentieth Century"/>
              </a:rPr>
              <a:t>Stream - Stream Join</a:t>
            </a:r>
            <a:endParaRPr b="1" i="0" sz="14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9" name="Shape 859"/>
        <p:cNvGrpSpPr/>
        <p:nvPr/>
      </p:nvGrpSpPr>
      <p:grpSpPr>
        <a:xfrm>
          <a:off x="0" y="0"/>
          <a:ext cx="0" cy="0"/>
          <a:chOff x="0" y="0"/>
          <a:chExt cx="0" cy="0"/>
        </a:xfrm>
      </p:grpSpPr>
      <p:pic>
        <p:nvPicPr>
          <p:cNvPr id="860" name="Google Shape;860;p13"/>
          <p:cNvPicPr preferRelativeResize="0"/>
          <p:nvPr/>
        </p:nvPicPr>
        <p:blipFill rotWithShape="1">
          <a:blip r:embed="rId4">
            <a:alphaModFix amt="30000"/>
          </a:blip>
          <a:srcRect b="0" l="0" r="0" t="0"/>
          <a:stretch/>
        </p:blipFill>
        <p:spPr>
          <a:xfrm>
            <a:off x="0" y="326834"/>
            <a:ext cx="12192003" cy="6858001"/>
          </a:xfrm>
          <a:prstGeom prst="rect">
            <a:avLst/>
          </a:prstGeom>
          <a:noFill/>
          <a:ln>
            <a:noFill/>
          </a:ln>
        </p:spPr>
      </p:pic>
      <p:grpSp>
        <p:nvGrpSpPr>
          <p:cNvPr id="861" name="Google Shape;861;p13"/>
          <p:cNvGrpSpPr/>
          <p:nvPr/>
        </p:nvGrpSpPr>
        <p:grpSpPr>
          <a:xfrm>
            <a:off x="-14288" y="0"/>
            <a:ext cx="12053888" cy="6858001"/>
            <a:chOff x="-14288" y="0"/>
            <a:chExt cx="12053888" cy="6858001"/>
          </a:xfrm>
        </p:grpSpPr>
        <p:grpSp>
          <p:nvGrpSpPr>
            <p:cNvPr id="862" name="Google Shape;862;p13"/>
            <p:cNvGrpSpPr/>
            <p:nvPr/>
          </p:nvGrpSpPr>
          <p:grpSpPr>
            <a:xfrm>
              <a:off x="-14288" y="0"/>
              <a:ext cx="1220788" cy="6858001"/>
              <a:chOff x="-14288" y="0"/>
              <a:chExt cx="1220788" cy="6858001"/>
            </a:xfrm>
          </p:grpSpPr>
          <p:sp>
            <p:nvSpPr>
              <p:cNvPr id="863" name="Google Shape;863;p13"/>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867" name="Google Shape;867;p1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869" name="Google Shape;869;p1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870" name="Google Shape;870;p1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873" name="Google Shape;873;p1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4" name="Google Shape;874;p13"/>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875" name="Google Shape;875;p1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876" name="Google Shape;876;p1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877" name="Google Shape;877;p1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878" name="Google Shape;878;p1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3"/>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881" name="Google Shape;881;p1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883" name="Google Shape;883;p1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885" name="Google Shape;885;p1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886" name="Google Shape;886;p1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889" name="Google Shape;889;p1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13"/>
            <p:cNvGrpSpPr/>
            <p:nvPr/>
          </p:nvGrpSpPr>
          <p:grpSpPr>
            <a:xfrm>
              <a:off x="11364912" y="0"/>
              <a:ext cx="674688" cy="6848476"/>
              <a:chOff x="11364912" y="0"/>
              <a:chExt cx="674688" cy="6848476"/>
            </a:xfrm>
          </p:grpSpPr>
          <p:sp>
            <p:nvSpPr>
              <p:cNvPr id="891" name="Google Shape;891;p1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892" name="Google Shape;892;p1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895" name="Google Shape;895;p1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897" name="Google Shape;897;p1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899" name="Google Shape;899;p1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3"/>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01" name="Google Shape;901;p13"/>
          <p:cNvSpPr txBox="1"/>
          <p:nvPr>
            <p:ph type="title"/>
          </p:nvPr>
        </p:nvSpPr>
        <p:spPr>
          <a:xfrm>
            <a:off x="1141413" y="618518"/>
            <a:ext cx="6097800"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b="0" i="0" lang="en-US" sz="3600" u="sng" cap="none" strike="noStrike">
                <a:solidFill>
                  <a:schemeClr val="lt1"/>
                </a:solidFill>
                <a:latin typeface="Twentieth Century"/>
                <a:ea typeface="Twentieth Century"/>
                <a:cs typeface="Twentieth Century"/>
                <a:sym typeface="Twentieth Century"/>
              </a:rPr>
              <a:t>STREAMING DATA</a:t>
            </a:r>
            <a:br>
              <a:rPr b="0" i="0" lang="en-US" sz="3600" u="none" cap="none" strike="noStrike">
                <a:solidFill>
                  <a:schemeClr val="lt1"/>
                </a:solidFill>
                <a:latin typeface="Twentieth Century"/>
                <a:ea typeface="Twentieth Century"/>
                <a:cs typeface="Twentieth Century"/>
                <a:sym typeface="Twentieth Century"/>
              </a:rPr>
            </a:br>
            <a:r>
              <a:rPr b="0" i="0" lang="en-US" sz="3600" u="none" cap="none" strike="noStrike">
                <a:solidFill>
                  <a:schemeClr val="lt1"/>
                </a:solidFill>
                <a:latin typeface="Twentieth Century"/>
                <a:ea typeface="Twentieth Century"/>
                <a:cs typeface="Twentieth Century"/>
                <a:sym typeface="Twentieth Century"/>
              </a:rPr>
              <a:t>SERVING</a:t>
            </a:r>
            <a:endParaRPr/>
          </a:p>
        </p:txBody>
      </p:sp>
      <p:sp>
        <p:nvSpPr>
          <p:cNvPr id="902" name="Google Shape;902;p13"/>
          <p:cNvSpPr txBox="1"/>
          <p:nvPr>
            <p:ph idx="2" type="body"/>
          </p:nvPr>
        </p:nvSpPr>
        <p:spPr>
          <a:xfrm>
            <a:off x="1141413" y="2249486"/>
            <a:ext cx="6232210" cy="4443921"/>
          </a:xfrm>
          <a:prstGeom prst="rect">
            <a:avLst/>
          </a:prstGeom>
          <a:noFill/>
          <a:ln>
            <a:noFill/>
          </a:ln>
        </p:spPr>
        <p:txBody>
          <a:bodyPr anchorCtr="0" anchor="t" bIns="45700" lIns="91425" spcFirstLastPara="1" rIns="91425" wrap="square" tIns="45700">
            <a:normAutofit/>
          </a:bodyPr>
          <a:lstStyle/>
          <a:p>
            <a:pPr indent="-127000" lvl="0" marL="0" rtl="0" algn="l">
              <a:lnSpc>
                <a:spcPct val="120000"/>
              </a:lnSpc>
              <a:spcBef>
                <a:spcPts val="0"/>
              </a:spcBef>
              <a:spcAft>
                <a:spcPts val="0"/>
              </a:spcAft>
              <a:buClr>
                <a:schemeClr val="lt1"/>
              </a:buClr>
              <a:buSzPts val="2000"/>
              <a:buFont typeface="Arial"/>
              <a:buChar char="•"/>
            </a:pPr>
            <a:r>
              <a:rPr lang="en-US"/>
              <a:t> We are handling only small data in this step </a:t>
            </a:r>
            <a:br>
              <a:rPr lang="en-US"/>
            </a:br>
            <a:r>
              <a:rPr lang="en-US"/>
              <a:t>    - 20 rows and 8 columns = 160 Data points</a:t>
            </a:r>
            <a:endParaRPr/>
          </a:p>
          <a:p>
            <a:pPr indent="-127000" lvl="0" marL="0" rtl="0" algn="l">
              <a:lnSpc>
                <a:spcPct val="120000"/>
              </a:lnSpc>
              <a:spcBef>
                <a:spcPts val="1000"/>
              </a:spcBef>
              <a:spcAft>
                <a:spcPts val="0"/>
              </a:spcAft>
              <a:buClr>
                <a:schemeClr val="lt1"/>
              </a:buClr>
              <a:buSzPts val="2000"/>
              <a:buFont typeface="Arial"/>
              <a:buChar char="•"/>
            </a:pPr>
            <a:r>
              <a:rPr lang="en-US"/>
              <a:t> Serving this using a SQL database (MariaDB)</a:t>
            </a:r>
            <a:endParaRPr/>
          </a:p>
          <a:p>
            <a:pPr indent="-127000" lvl="0" marL="0" rtl="0" algn="l">
              <a:lnSpc>
                <a:spcPct val="120000"/>
              </a:lnSpc>
              <a:spcBef>
                <a:spcPts val="1000"/>
              </a:spcBef>
              <a:spcAft>
                <a:spcPts val="0"/>
              </a:spcAft>
              <a:buClr>
                <a:schemeClr val="lt1"/>
              </a:buClr>
              <a:buSzPts val="2000"/>
              <a:buFont typeface="Arial"/>
              <a:buChar char="•"/>
            </a:pPr>
            <a:r>
              <a:rPr lang="en-US"/>
              <a:t> Code is connecting properties of the dataset into relational database</a:t>
            </a:r>
            <a:br>
              <a:rPr lang="en-US"/>
            </a:br>
            <a:endParaRPr/>
          </a:p>
          <a:p>
            <a:pPr indent="-127000" lvl="0" marL="0" rtl="0" algn="l">
              <a:lnSpc>
                <a:spcPct val="120000"/>
              </a:lnSpc>
              <a:spcBef>
                <a:spcPts val="1000"/>
              </a:spcBef>
              <a:spcAft>
                <a:spcPts val="0"/>
              </a:spcAft>
              <a:buClr>
                <a:schemeClr val="lt1"/>
              </a:buClr>
              <a:buSzPts val="2000"/>
              <a:buFont typeface="Arial"/>
              <a:buChar char="•"/>
            </a:pPr>
            <a:r>
              <a:rPr lang="en-US"/>
              <a:t> MariaDB:</a:t>
            </a:r>
            <a:endParaRPr/>
          </a:p>
          <a:p>
            <a:pPr indent="-228600" lvl="1" marL="457200" rtl="0" algn="l">
              <a:lnSpc>
                <a:spcPct val="120000"/>
              </a:lnSpc>
              <a:spcBef>
                <a:spcPts val="500"/>
              </a:spcBef>
              <a:spcAft>
                <a:spcPts val="0"/>
              </a:spcAft>
              <a:buClr>
                <a:schemeClr val="lt1"/>
              </a:buClr>
              <a:buSzPts val="2000"/>
              <a:buFont typeface="Arial"/>
              <a:buChar char="•"/>
            </a:pPr>
            <a:r>
              <a:rPr lang="en-US" sz="1600"/>
              <a:t>Start MariaDB in new kernel</a:t>
            </a:r>
            <a:endParaRPr/>
          </a:p>
          <a:p>
            <a:pPr indent="-228600" lvl="1" marL="457200" rtl="0" algn="l">
              <a:lnSpc>
                <a:spcPct val="120000"/>
              </a:lnSpc>
              <a:spcBef>
                <a:spcPts val="500"/>
              </a:spcBef>
              <a:spcAft>
                <a:spcPts val="0"/>
              </a:spcAft>
              <a:buClr>
                <a:schemeClr val="lt1"/>
              </a:buClr>
              <a:buSzPts val="2000"/>
              <a:buFont typeface="Arial"/>
              <a:buChar char="•"/>
            </a:pPr>
            <a:r>
              <a:rPr lang="en-US" sz="1600"/>
              <a:t>Create new table called “Binance”</a:t>
            </a:r>
            <a:endParaRPr/>
          </a:p>
          <a:p>
            <a:pPr indent="-228600" lvl="1" marL="457200" rtl="0" algn="l">
              <a:lnSpc>
                <a:spcPct val="120000"/>
              </a:lnSpc>
              <a:spcBef>
                <a:spcPts val="500"/>
              </a:spcBef>
              <a:spcAft>
                <a:spcPts val="0"/>
              </a:spcAft>
              <a:buClr>
                <a:schemeClr val="lt1"/>
              </a:buClr>
              <a:buSzPts val="2000"/>
              <a:buFont typeface="Arial"/>
              <a:buChar char="•"/>
            </a:pPr>
            <a:r>
              <a:rPr lang="en-US" sz="1600"/>
              <a:t>Place gains/losses from our transaction in table</a:t>
            </a:r>
            <a:endParaRPr/>
          </a:p>
          <a:p>
            <a:pPr indent="0" lvl="1" marL="228600" rtl="0" algn="l">
              <a:lnSpc>
                <a:spcPct val="120000"/>
              </a:lnSpc>
              <a:spcBef>
                <a:spcPts val="500"/>
              </a:spcBef>
              <a:spcAft>
                <a:spcPts val="0"/>
              </a:spcAft>
              <a:buClr>
                <a:schemeClr val="lt1"/>
              </a:buClr>
              <a:buSzPts val="2000"/>
              <a:buNone/>
            </a:pPr>
            <a:r>
              <a:rPr lang="en-US" sz="1600"/>
              <a:t>- Ready to serve and hopefully make profits!</a:t>
            </a:r>
            <a:endParaRPr/>
          </a:p>
          <a:p>
            <a:pPr indent="127000" lvl="0" marL="0" rtl="0" algn="l">
              <a:lnSpc>
                <a:spcPct val="120000"/>
              </a:lnSpc>
              <a:spcBef>
                <a:spcPts val="1000"/>
              </a:spcBef>
              <a:spcAft>
                <a:spcPts val="0"/>
              </a:spcAft>
              <a:buClr>
                <a:schemeClr val="lt1"/>
              </a:buClr>
              <a:buSzPts val="2000"/>
              <a:buFont typeface="Arial"/>
              <a:buNone/>
            </a:pPr>
            <a:r>
              <a:t/>
            </a:r>
            <a:endParaRPr/>
          </a:p>
        </p:txBody>
      </p:sp>
      <p:sp>
        <p:nvSpPr>
          <p:cNvPr id="903" name="Google Shape;903;p13"/>
          <p:cNvSpPr/>
          <p:nvPr/>
        </p:nvSpPr>
        <p:spPr>
          <a:xfrm>
            <a:off x="7560945" y="0"/>
            <a:ext cx="4631055" cy="6858000"/>
          </a:xfrm>
          <a:prstGeom prst="round2DiagRect">
            <a:avLst>
              <a:gd fmla="val 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904" name="Google Shape;904;p13"/>
          <p:cNvPicPr preferRelativeResize="0"/>
          <p:nvPr/>
        </p:nvPicPr>
        <p:blipFill rotWithShape="1">
          <a:blip r:embed="rId5">
            <a:alphaModFix/>
          </a:blip>
          <a:srcRect b="0" l="0" r="0" t="0"/>
          <a:stretch/>
        </p:blipFill>
        <p:spPr>
          <a:xfrm>
            <a:off x="7635573" y="2390230"/>
            <a:ext cx="4476535" cy="2245733"/>
          </a:xfrm>
          <a:prstGeom prst="rect">
            <a:avLst/>
          </a:prstGeom>
          <a:noFill/>
          <a:ln>
            <a:noFill/>
          </a:ln>
        </p:spPr>
      </p:pic>
      <p:sp>
        <p:nvSpPr>
          <p:cNvPr id="905" name="Google Shape;905;p13"/>
          <p:cNvSpPr/>
          <p:nvPr/>
        </p:nvSpPr>
        <p:spPr>
          <a:xfrm>
            <a:off x="7560945" y="2286000"/>
            <a:ext cx="4636008" cy="9144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906" name="Google Shape;906;p13"/>
          <p:cNvPicPr preferRelativeResize="0"/>
          <p:nvPr>
            <p:ph idx="1" type="body"/>
          </p:nvPr>
        </p:nvPicPr>
        <p:blipFill rotWithShape="1">
          <a:blip r:embed="rId6">
            <a:alphaModFix/>
          </a:blip>
          <a:srcRect b="0" l="0" r="0" t="0"/>
          <a:stretch/>
        </p:blipFill>
        <p:spPr>
          <a:xfrm>
            <a:off x="8017838" y="160706"/>
            <a:ext cx="3993000" cy="1377600"/>
          </a:xfrm>
          <a:prstGeom prst="rect">
            <a:avLst/>
          </a:prstGeom>
          <a:noFill/>
          <a:ln>
            <a:noFill/>
          </a:ln>
        </p:spPr>
      </p:pic>
      <p:sp>
        <p:nvSpPr>
          <p:cNvPr id="907" name="Google Shape;907;p13"/>
          <p:cNvSpPr/>
          <p:nvPr/>
        </p:nvSpPr>
        <p:spPr>
          <a:xfrm>
            <a:off x="7560945" y="4572000"/>
            <a:ext cx="4636008" cy="9144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908" name="Google Shape;908;p13"/>
          <p:cNvPicPr preferRelativeResize="0"/>
          <p:nvPr/>
        </p:nvPicPr>
        <p:blipFill rotWithShape="1">
          <a:blip r:embed="rId7">
            <a:alphaModFix/>
          </a:blip>
          <a:srcRect b="0" l="0" r="0" t="0"/>
          <a:stretch/>
        </p:blipFill>
        <p:spPr>
          <a:xfrm>
            <a:off x="7877388" y="5276025"/>
            <a:ext cx="3992880" cy="1128100"/>
          </a:xfrm>
          <a:prstGeom prst="rect">
            <a:avLst/>
          </a:prstGeom>
          <a:noFill/>
          <a:ln>
            <a:noFill/>
          </a:ln>
        </p:spPr>
      </p:pic>
      <p:sp>
        <p:nvSpPr>
          <p:cNvPr id="909" name="Google Shape;909;p13"/>
          <p:cNvSpPr txBox="1"/>
          <p:nvPr/>
        </p:nvSpPr>
        <p:spPr>
          <a:xfrm>
            <a:off x="5036025" y="1313050"/>
            <a:ext cx="2337600" cy="400200"/>
          </a:xfrm>
          <a:prstGeom prst="rect">
            <a:avLst/>
          </a:prstGeom>
          <a:solidFill>
            <a:srgbClr val="FF99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wentieth Century"/>
                <a:ea typeface="Twentieth Century"/>
                <a:cs typeface="Twentieth Century"/>
                <a:sym typeface="Twentieth Century"/>
              </a:rPr>
              <a:t>Allows writing in MariaDB</a:t>
            </a:r>
            <a:endParaRPr b="1" i="0" sz="1400" u="none" cap="none" strike="noStrike">
              <a:solidFill>
                <a:schemeClr val="lt1"/>
              </a:solidFill>
              <a:latin typeface="Twentieth Century"/>
              <a:ea typeface="Twentieth Century"/>
              <a:cs typeface="Twentieth Century"/>
              <a:sym typeface="Twentieth Century"/>
            </a:endParaRPr>
          </a:p>
        </p:txBody>
      </p:sp>
      <p:cxnSp>
        <p:nvCxnSpPr>
          <p:cNvPr id="910" name="Google Shape;910;p13"/>
          <p:cNvCxnSpPr/>
          <p:nvPr/>
        </p:nvCxnSpPr>
        <p:spPr>
          <a:xfrm>
            <a:off x="6858000" y="1864400"/>
            <a:ext cx="777600" cy="617700"/>
          </a:xfrm>
          <a:prstGeom prst="straightConnector1">
            <a:avLst/>
          </a:prstGeom>
          <a:noFill/>
          <a:ln cap="flat" cmpd="sng" w="9525">
            <a:solidFill>
              <a:schemeClr val="dk2"/>
            </a:solidFill>
            <a:prstDash val="solid"/>
            <a:round/>
            <a:headEnd len="sm" w="sm" type="none"/>
            <a:tailEnd len="med" w="med" type="triangle"/>
          </a:ln>
        </p:spPr>
      </p:cxnSp>
      <p:sp>
        <p:nvSpPr>
          <p:cNvPr id="911" name="Google Shape;911;p13"/>
          <p:cNvSpPr txBox="1"/>
          <p:nvPr/>
        </p:nvSpPr>
        <p:spPr>
          <a:xfrm>
            <a:off x="4635946" y="4797388"/>
            <a:ext cx="2337600" cy="400200"/>
          </a:xfrm>
          <a:prstGeom prst="rect">
            <a:avLst/>
          </a:prstGeom>
          <a:solidFill>
            <a:srgbClr val="9900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wentieth Century"/>
                <a:ea typeface="Twentieth Century"/>
                <a:cs typeface="Twentieth Century"/>
                <a:sym typeface="Twentieth Century"/>
              </a:rPr>
              <a:t>Trigger Policy</a:t>
            </a:r>
            <a:endParaRPr b="1" i="0" sz="1400" u="none" cap="none" strike="noStrike">
              <a:solidFill>
                <a:schemeClr val="lt1"/>
              </a:solidFill>
              <a:latin typeface="Twentieth Century"/>
              <a:ea typeface="Twentieth Century"/>
              <a:cs typeface="Twentieth Century"/>
              <a:sym typeface="Twentieth Century"/>
            </a:endParaRPr>
          </a:p>
        </p:txBody>
      </p:sp>
      <p:pic>
        <p:nvPicPr>
          <p:cNvPr id="912" name="Google Shape;912;p13"/>
          <p:cNvPicPr preferRelativeResize="0"/>
          <p:nvPr/>
        </p:nvPicPr>
        <p:blipFill rotWithShape="1">
          <a:blip r:embed="rId8">
            <a:alphaModFix/>
          </a:blip>
          <a:srcRect b="0" l="0" r="15403" t="0"/>
          <a:stretch/>
        </p:blipFill>
        <p:spPr>
          <a:xfrm>
            <a:off x="7635562" y="4771988"/>
            <a:ext cx="4476551" cy="436101"/>
          </a:xfrm>
          <a:prstGeom prst="rect">
            <a:avLst/>
          </a:prstGeom>
          <a:noFill/>
          <a:ln>
            <a:noFill/>
          </a:ln>
        </p:spPr>
      </p:pic>
      <p:cxnSp>
        <p:nvCxnSpPr>
          <p:cNvPr id="913" name="Google Shape;913;p13"/>
          <p:cNvCxnSpPr>
            <a:stCxn id="911" idx="3"/>
          </p:cNvCxnSpPr>
          <p:nvPr/>
        </p:nvCxnSpPr>
        <p:spPr>
          <a:xfrm>
            <a:off x="6973546" y="4997488"/>
            <a:ext cx="972600" cy="444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7" name="Shape 917"/>
        <p:cNvGrpSpPr/>
        <p:nvPr/>
      </p:nvGrpSpPr>
      <p:grpSpPr>
        <a:xfrm>
          <a:off x="0" y="0"/>
          <a:ext cx="0" cy="0"/>
          <a:chOff x="0" y="0"/>
          <a:chExt cx="0" cy="0"/>
        </a:xfrm>
      </p:grpSpPr>
      <p:pic>
        <p:nvPicPr>
          <p:cNvPr id="918" name="Google Shape;918;p14"/>
          <p:cNvPicPr preferRelativeResize="0"/>
          <p:nvPr/>
        </p:nvPicPr>
        <p:blipFill rotWithShape="1">
          <a:blip r:embed="rId4">
            <a:alphaModFix amt="30000"/>
          </a:blip>
          <a:srcRect b="0" l="0" r="0" t="0"/>
          <a:stretch/>
        </p:blipFill>
        <p:spPr>
          <a:xfrm>
            <a:off x="0" y="0"/>
            <a:ext cx="12192003" cy="6858001"/>
          </a:xfrm>
          <a:prstGeom prst="rect">
            <a:avLst/>
          </a:prstGeom>
          <a:noFill/>
          <a:ln>
            <a:noFill/>
          </a:ln>
        </p:spPr>
      </p:pic>
      <p:grpSp>
        <p:nvGrpSpPr>
          <p:cNvPr id="919" name="Google Shape;919;p14"/>
          <p:cNvGrpSpPr/>
          <p:nvPr/>
        </p:nvGrpSpPr>
        <p:grpSpPr>
          <a:xfrm>
            <a:off x="-14288" y="0"/>
            <a:ext cx="12053888" cy="6858001"/>
            <a:chOff x="-14288" y="0"/>
            <a:chExt cx="12053888" cy="6858001"/>
          </a:xfrm>
        </p:grpSpPr>
        <p:grpSp>
          <p:nvGrpSpPr>
            <p:cNvPr id="920" name="Google Shape;920;p14"/>
            <p:cNvGrpSpPr/>
            <p:nvPr/>
          </p:nvGrpSpPr>
          <p:grpSpPr>
            <a:xfrm>
              <a:off x="-14288" y="0"/>
              <a:ext cx="1220788" cy="6858001"/>
              <a:chOff x="-14288" y="0"/>
              <a:chExt cx="1220788" cy="6858001"/>
            </a:xfrm>
          </p:grpSpPr>
          <p:sp>
            <p:nvSpPr>
              <p:cNvPr id="921" name="Google Shape;921;p14"/>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925" name="Google Shape;925;p1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927" name="Google Shape;927;p1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928" name="Google Shape;928;p1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931" name="Google Shape;931;p1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32" name="Google Shape;932;p14"/>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933" name="Google Shape;933;p1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934" name="Google Shape;934;p1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935" name="Google Shape;935;p1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36" name="Google Shape;936;p1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4"/>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939" name="Google Shape;939;p1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941" name="Google Shape;941;p1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943" name="Google Shape;943;p1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944" name="Google Shape;944;p1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947" name="Google Shape;947;p1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14"/>
            <p:cNvGrpSpPr/>
            <p:nvPr/>
          </p:nvGrpSpPr>
          <p:grpSpPr>
            <a:xfrm>
              <a:off x="11364912" y="0"/>
              <a:ext cx="674688" cy="6848476"/>
              <a:chOff x="11364912" y="0"/>
              <a:chExt cx="674688" cy="6848476"/>
            </a:xfrm>
          </p:grpSpPr>
          <p:sp>
            <p:nvSpPr>
              <p:cNvPr id="949" name="Google Shape;949;p14"/>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950" name="Google Shape;950;p14"/>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4"/>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4"/>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953" name="Google Shape;953;p14"/>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4"/>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955" name="Google Shape;955;p14"/>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4"/>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957" name="Google Shape;957;p14"/>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4"/>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59" name="Google Shape;959;p14"/>
          <p:cNvSpPr/>
          <p:nvPr/>
        </p:nvSpPr>
        <p:spPr>
          <a:xfrm>
            <a:off x="1" y="-1"/>
            <a:ext cx="12192000" cy="6858001"/>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960" name="Google Shape;960;p14"/>
          <p:cNvGrpSpPr/>
          <p:nvPr/>
        </p:nvGrpSpPr>
        <p:grpSpPr>
          <a:xfrm>
            <a:off x="372533" y="0"/>
            <a:ext cx="598488" cy="1981201"/>
            <a:chOff x="194733" y="0"/>
            <a:chExt cx="598488" cy="1981201"/>
          </a:xfrm>
        </p:grpSpPr>
        <p:sp>
          <p:nvSpPr>
            <p:cNvPr id="961" name="Google Shape;961;p14"/>
            <p:cNvSpPr/>
            <p:nvPr/>
          </p:nvSpPr>
          <p:spPr>
            <a:xfrm flipH="1" rot="10800000">
              <a:off x="285221" y="0"/>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962" name="Google Shape;962;p14"/>
            <p:cNvSpPr/>
            <p:nvPr/>
          </p:nvSpPr>
          <p:spPr>
            <a:xfrm flipH="1" rot="10800000">
              <a:off x="526521" y="1141413"/>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4"/>
            <p:cNvSpPr/>
            <p:nvPr/>
          </p:nvSpPr>
          <p:spPr>
            <a:xfrm flipH="1" rot="10800000">
              <a:off x="389996" y="1792288"/>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4"/>
            <p:cNvSpPr/>
            <p:nvPr/>
          </p:nvSpPr>
          <p:spPr>
            <a:xfrm flipH="1" rot="10800000">
              <a:off x="194733" y="0"/>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965" name="Google Shape;965;p14"/>
            <p:cNvSpPr/>
            <p:nvPr/>
          </p:nvSpPr>
          <p:spPr>
            <a:xfrm flipH="1" rot="10800000">
              <a:off x="602721" y="24288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4"/>
            <p:cNvSpPr/>
            <p:nvPr/>
          </p:nvSpPr>
          <p:spPr>
            <a:xfrm flipH="1" rot="10800000">
              <a:off x="693208" y="0"/>
              <a:ext cx="23813" cy="252413"/>
            </a:xfrm>
            <a:prstGeom prst="rect">
              <a:avLst/>
            </a:pr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14"/>
          <p:cNvGrpSpPr/>
          <p:nvPr/>
        </p:nvGrpSpPr>
        <p:grpSpPr>
          <a:xfrm>
            <a:off x="11085512" y="0"/>
            <a:ext cx="650875" cy="1730375"/>
            <a:chOff x="11347978" y="0"/>
            <a:chExt cx="650875" cy="1730375"/>
          </a:xfrm>
        </p:grpSpPr>
        <p:sp>
          <p:nvSpPr>
            <p:cNvPr id="968" name="Google Shape;968;p14"/>
            <p:cNvSpPr/>
            <p:nvPr/>
          </p:nvSpPr>
          <p:spPr>
            <a:xfrm>
              <a:off x="11467041"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969" name="Google Shape;969;p14"/>
            <p:cNvSpPr/>
            <p:nvPr/>
          </p:nvSpPr>
          <p:spPr>
            <a:xfrm>
              <a:off x="11347978"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4"/>
            <p:cNvSpPr/>
            <p:nvPr/>
          </p:nvSpPr>
          <p:spPr>
            <a:xfrm>
              <a:off x="11614678"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4"/>
            <p:cNvSpPr/>
            <p:nvPr/>
          </p:nvSpPr>
          <p:spPr>
            <a:xfrm>
              <a:off x="11694053"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972" name="Google Shape;972;p14"/>
          <p:cNvGrpSpPr/>
          <p:nvPr/>
        </p:nvGrpSpPr>
        <p:grpSpPr>
          <a:xfrm flipH="1">
            <a:off x="440267" y="5118101"/>
            <a:ext cx="650875" cy="1730375"/>
            <a:chOff x="118533" y="5118101"/>
            <a:chExt cx="650875" cy="1730375"/>
          </a:xfrm>
        </p:grpSpPr>
        <p:sp>
          <p:nvSpPr>
            <p:cNvPr id="973" name="Google Shape;973;p14"/>
            <p:cNvSpPr/>
            <p:nvPr/>
          </p:nvSpPr>
          <p:spPr>
            <a:xfrm flipH="1" rot="10800000">
              <a:off x="237596" y="6335713"/>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974" name="Google Shape;974;p14"/>
            <p:cNvSpPr/>
            <p:nvPr/>
          </p:nvSpPr>
          <p:spPr>
            <a:xfrm flipH="1" rot="10800000">
              <a:off x="118533" y="622141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4"/>
            <p:cNvSpPr/>
            <p:nvPr/>
          </p:nvSpPr>
          <p:spPr>
            <a:xfrm flipH="1" rot="10800000">
              <a:off x="385233" y="5118101"/>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4"/>
            <p:cNvSpPr/>
            <p:nvPr/>
          </p:nvSpPr>
          <p:spPr>
            <a:xfrm flipH="1" rot="10800000">
              <a:off x="464608" y="5299075"/>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977" name="Google Shape;977;p14"/>
          <p:cNvGrpSpPr/>
          <p:nvPr/>
        </p:nvGrpSpPr>
        <p:grpSpPr>
          <a:xfrm flipH="1">
            <a:off x="11229445" y="4867275"/>
            <a:ext cx="598488" cy="1981201"/>
            <a:chOff x="11424178" y="4867275"/>
            <a:chExt cx="598488" cy="1981201"/>
          </a:xfrm>
        </p:grpSpPr>
        <p:sp>
          <p:nvSpPr>
            <p:cNvPr id="978" name="Google Shape;978;p14"/>
            <p:cNvSpPr/>
            <p:nvPr/>
          </p:nvSpPr>
          <p:spPr>
            <a:xfrm>
              <a:off x="11514666"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979" name="Google Shape;979;p14"/>
            <p:cNvSpPr/>
            <p:nvPr/>
          </p:nvSpPr>
          <p:spPr>
            <a:xfrm>
              <a:off x="11755966"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4"/>
            <p:cNvSpPr/>
            <p:nvPr/>
          </p:nvSpPr>
          <p:spPr>
            <a:xfrm>
              <a:off x="11619441"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4"/>
            <p:cNvSpPr/>
            <p:nvPr/>
          </p:nvSpPr>
          <p:spPr>
            <a:xfrm>
              <a:off x="11424178"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982" name="Google Shape;982;p14"/>
            <p:cNvSpPr/>
            <p:nvPr/>
          </p:nvSpPr>
          <p:spPr>
            <a:xfrm>
              <a:off x="11832166"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4"/>
            <p:cNvSpPr/>
            <p:nvPr/>
          </p:nvSpPr>
          <p:spPr>
            <a:xfrm>
              <a:off x="11922653" y="6596063"/>
              <a:ext cx="23813" cy="252413"/>
            </a:xfrm>
            <a:prstGeom prst="rect">
              <a:avLst/>
            </a:prstGeom>
            <a:solidFill>
              <a:schemeClr val="lt2">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4" name="Google Shape;984;p14"/>
          <p:cNvSpPr/>
          <p:nvPr/>
        </p:nvSpPr>
        <p:spPr>
          <a:xfrm>
            <a:off x="0" y="0"/>
            <a:ext cx="12192000" cy="6858000"/>
          </a:xfrm>
          <a:prstGeom prst="rect">
            <a:avLst/>
          </a:prstGeom>
          <a:solidFill>
            <a:srgbClr val="092338">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985" name="Google Shape;985;p14"/>
          <p:cNvSpPr/>
          <p:nvPr/>
        </p:nvSpPr>
        <p:spPr>
          <a:xfrm>
            <a:off x="922867" y="766234"/>
            <a:ext cx="10346266" cy="5325532"/>
          </a:xfrm>
          <a:prstGeom prst="round2DiagRect">
            <a:avLst>
              <a:gd fmla="val 4147" name="adj1"/>
              <a:gd fmla="val 0" name="adj2"/>
            </a:avLst>
          </a:prstGeom>
          <a:solidFill>
            <a:srgbClr val="092338">
              <a:alpha val="80000"/>
            </a:srgbClr>
          </a:solidFill>
          <a:ln cap="sq" cmpd="sng" w="19050">
            <a:solidFill>
              <a:srgbClr val="FF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986" name="Google Shape;986;p14"/>
          <p:cNvSpPr txBox="1"/>
          <p:nvPr>
            <p:ph type="title"/>
          </p:nvPr>
        </p:nvSpPr>
        <p:spPr>
          <a:xfrm>
            <a:off x="1580473" y="794544"/>
            <a:ext cx="9048219" cy="62626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US">
                <a:solidFill>
                  <a:srgbClr val="FFFFFF"/>
                </a:solidFill>
              </a:rPr>
              <a:t>CONCLUSIONS</a:t>
            </a:r>
            <a:endParaRPr/>
          </a:p>
        </p:txBody>
      </p:sp>
      <p:sp>
        <p:nvSpPr>
          <p:cNvPr id="987" name="Google Shape;987;p14"/>
          <p:cNvSpPr txBox="1"/>
          <p:nvPr>
            <p:ph idx="2" type="body"/>
          </p:nvPr>
        </p:nvSpPr>
        <p:spPr>
          <a:xfrm>
            <a:off x="1101723" y="1332821"/>
            <a:ext cx="10050463" cy="2216829"/>
          </a:xfrm>
          <a:prstGeom prst="rect">
            <a:avLst/>
          </a:prstGeom>
          <a:noFill/>
          <a:ln>
            <a:noFill/>
          </a:ln>
        </p:spPr>
        <p:txBody>
          <a:bodyPr anchorCtr="0" anchor="ctr" bIns="45700" lIns="91425" spcFirstLastPara="1" rIns="91425" wrap="square" tIns="45700">
            <a:normAutofit/>
          </a:bodyPr>
          <a:lstStyle/>
          <a:p>
            <a:pPr indent="-342900" lvl="0" marL="342900" rtl="0" algn="l">
              <a:lnSpc>
                <a:spcPct val="120000"/>
              </a:lnSpc>
              <a:spcBef>
                <a:spcPts val="0"/>
              </a:spcBef>
              <a:spcAft>
                <a:spcPts val="0"/>
              </a:spcAft>
              <a:buClr>
                <a:srgbClr val="FFFFFF"/>
              </a:buClr>
              <a:buSzPts val="2000"/>
              <a:buFont typeface="Twentieth Century"/>
              <a:buAutoNum type="arabicPeriod"/>
            </a:pPr>
            <a:r>
              <a:rPr lang="en-US" sz="1600">
                <a:solidFill>
                  <a:srgbClr val="FFFFFF"/>
                </a:solidFill>
              </a:rPr>
              <a:t>HDFS &amp; Kafka environment </a:t>
            </a:r>
            <a:endParaRPr/>
          </a:p>
          <a:p>
            <a:pPr indent="-342900" lvl="0" marL="342900" rtl="0" algn="l">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Batch &amp; Stream processing using Binance API</a:t>
            </a:r>
            <a:endParaRPr/>
          </a:p>
          <a:p>
            <a:pPr indent="-342900" lvl="0" marL="342900" rtl="0" algn="l">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Back testing investment strategy in Spark </a:t>
            </a:r>
            <a:endParaRPr/>
          </a:p>
          <a:p>
            <a:pPr indent="-342900" lvl="0" marL="342900" rtl="0" algn="l">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Serving with MariaDB &amp; made profit in first 5 minutes</a:t>
            </a:r>
            <a:endParaRPr/>
          </a:p>
          <a:p>
            <a:pPr indent="-342900" lvl="0" marL="342900" rtl="0" algn="l">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Strong foundation for testing different strategies &amp; ability to link to bot to execute trades</a:t>
            </a:r>
            <a:endParaRPr/>
          </a:p>
        </p:txBody>
      </p:sp>
      <p:pic>
        <p:nvPicPr>
          <p:cNvPr id="988" name="Google Shape;988;p14"/>
          <p:cNvPicPr preferRelativeResize="0"/>
          <p:nvPr/>
        </p:nvPicPr>
        <p:blipFill rotWithShape="1">
          <a:blip r:embed="rId5">
            <a:alphaModFix/>
          </a:blip>
          <a:srcRect b="0" l="0" r="0" t="0"/>
          <a:stretch/>
        </p:blipFill>
        <p:spPr>
          <a:xfrm>
            <a:off x="1157275" y="3710450"/>
            <a:ext cx="9887499" cy="3052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92" name="Shape 992"/>
        <p:cNvGrpSpPr/>
        <p:nvPr/>
      </p:nvGrpSpPr>
      <p:grpSpPr>
        <a:xfrm>
          <a:off x="0" y="0"/>
          <a:ext cx="0" cy="0"/>
          <a:chOff x="0" y="0"/>
          <a:chExt cx="0" cy="0"/>
        </a:xfrm>
      </p:grpSpPr>
      <p:pic>
        <p:nvPicPr>
          <p:cNvPr id="993" name="Google Shape;993;p15"/>
          <p:cNvPicPr preferRelativeResize="0"/>
          <p:nvPr/>
        </p:nvPicPr>
        <p:blipFill rotWithShape="1">
          <a:blip r:embed="rId3">
            <a:alphaModFix amt="30000"/>
          </a:blip>
          <a:srcRect b="0" l="0" r="0" t="0"/>
          <a:stretch/>
        </p:blipFill>
        <p:spPr>
          <a:xfrm>
            <a:off x="0" y="-1"/>
            <a:ext cx="12192003" cy="6858001"/>
          </a:xfrm>
          <a:prstGeom prst="rect">
            <a:avLst/>
          </a:prstGeom>
          <a:noFill/>
          <a:ln>
            <a:noFill/>
          </a:ln>
        </p:spPr>
      </p:pic>
      <p:grpSp>
        <p:nvGrpSpPr>
          <p:cNvPr id="994" name="Google Shape;994;p15"/>
          <p:cNvGrpSpPr/>
          <p:nvPr/>
        </p:nvGrpSpPr>
        <p:grpSpPr>
          <a:xfrm>
            <a:off x="0" y="0"/>
            <a:ext cx="2305051" cy="6858001"/>
            <a:chOff x="0" y="0"/>
            <a:chExt cx="2305051" cy="6858001"/>
          </a:xfrm>
        </p:grpSpPr>
        <p:sp>
          <p:nvSpPr>
            <p:cNvPr id="995" name="Google Shape;995;p15"/>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5"/>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5"/>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5"/>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5"/>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5"/>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1001" name="Google Shape;1001;p15"/>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1002" name="Google Shape;1002;p15"/>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5"/>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1004" name="Google Shape;1004;p15"/>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005" name="Google Shape;1005;p15"/>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5"/>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5"/>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1008" name="Google Shape;1008;p15"/>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5"/>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1010" name="Google Shape;1010;p15"/>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5"/>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5"/>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1013" name="Google Shape;1013;p15"/>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5"/>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5"/>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1016" name="Google Shape;1016;p15"/>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5"/>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1018" name="Google Shape;1018;p15"/>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5"/>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1020" name="Google Shape;1020;p15"/>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5"/>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1022" name="Google Shape;1022;p15"/>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5"/>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5"/>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5"/>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1026" name="Google Shape;1026;p15"/>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1027" name="Google Shape;1027;p15"/>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5"/>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1029" name="Google Shape;1029;p15"/>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030" name="Google Shape;1030;p15"/>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5"/>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1032" name="Google Shape;1032;p15"/>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5"/>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1034" name="Google Shape;1034;p15"/>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5"/>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5"/>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37" name="Google Shape;1037;p15"/>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5"/>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9" name="Google Shape;1039;p15"/>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5"/>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5"/>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42" name="Google Shape;1042;p15"/>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43" name="Google Shape;1043;p15"/>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5"/>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5"/>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46" name="Google Shape;1046;p15"/>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5"/>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48" name="Google Shape;1048;p15"/>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9" name="Google Shape;1049;p15"/>
          <p:cNvSpPr/>
          <p:nvPr/>
        </p:nvSpPr>
        <p:spPr>
          <a:xfrm>
            <a:off x="0" y="0"/>
            <a:ext cx="121920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1050" name="Google Shape;1050;p15"/>
          <p:cNvGrpSpPr/>
          <p:nvPr/>
        </p:nvGrpSpPr>
        <p:grpSpPr>
          <a:xfrm>
            <a:off x="0" y="-1"/>
            <a:ext cx="2305051" cy="6858001"/>
            <a:chOff x="0" y="0"/>
            <a:chExt cx="2305051" cy="6858001"/>
          </a:xfrm>
        </p:grpSpPr>
        <p:sp>
          <p:nvSpPr>
            <p:cNvPr id="1051" name="Google Shape;1051;p15"/>
            <p:cNvSpPr/>
            <p:nvPr/>
          </p:nvSpPr>
          <p:spPr>
            <a:xfrm>
              <a:off x="1209675" y="4763"/>
              <a:ext cx="23813" cy="2181225"/>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5"/>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5"/>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5"/>
            <p:cNvSpPr/>
            <p:nvPr/>
          </p:nvSpPr>
          <p:spPr>
            <a:xfrm>
              <a:off x="414338" y="9525"/>
              <a:ext cx="28575" cy="4481513"/>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5"/>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5"/>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rgbClr val="3B95DE">
                <a:alpha val="60000"/>
              </a:srgbClr>
            </a:solidFill>
            <a:ln>
              <a:noFill/>
            </a:ln>
          </p:spPr>
        </p:sp>
        <p:sp>
          <p:nvSpPr>
            <p:cNvPr id="1057" name="Google Shape;1057;p15"/>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rgbClr val="3B95DE">
                <a:alpha val="60000"/>
              </a:srgbClr>
            </a:solidFill>
            <a:ln>
              <a:noFill/>
            </a:ln>
          </p:spPr>
        </p:sp>
        <p:sp>
          <p:nvSpPr>
            <p:cNvPr id="1058" name="Google Shape;1058;p15"/>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5"/>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rgbClr val="3B95DE">
                <a:alpha val="60000"/>
              </a:srgbClr>
            </a:solidFill>
            <a:ln>
              <a:noFill/>
            </a:ln>
          </p:spPr>
        </p:sp>
        <p:sp>
          <p:nvSpPr>
            <p:cNvPr id="1060" name="Google Shape;1060;p15"/>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rgbClr val="3B95DE">
                <a:alpha val="60000"/>
              </a:srgbClr>
            </a:solidFill>
            <a:ln>
              <a:noFill/>
            </a:ln>
          </p:spPr>
        </p:sp>
        <p:sp>
          <p:nvSpPr>
            <p:cNvPr id="1061" name="Google Shape;1061;p15"/>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5"/>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5"/>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rgbClr val="3B95DE">
                <a:alpha val="60000"/>
              </a:srgbClr>
            </a:solidFill>
            <a:ln>
              <a:noFill/>
            </a:ln>
          </p:spPr>
        </p:sp>
        <p:sp>
          <p:nvSpPr>
            <p:cNvPr id="1064" name="Google Shape;1064;p15"/>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5"/>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rgbClr val="3B95DE">
                <a:alpha val="60000"/>
              </a:srgbClr>
            </a:solidFill>
            <a:ln>
              <a:noFill/>
            </a:ln>
          </p:spPr>
        </p:sp>
        <p:sp>
          <p:nvSpPr>
            <p:cNvPr id="1066" name="Google Shape;1066;p15"/>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5"/>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5"/>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rgbClr val="3B95DE">
                <a:alpha val="60000"/>
              </a:srgbClr>
            </a:solidFill>
            <a:ln>
              <a:noFill/>
            </a:ln>
          </p:spPr>
        </p:sp>
        <p:sp>
          <p:nvSpPr>
            <p:cNvPr id="1069" name="Google Shape;1069;p15"/>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5"/>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5"/>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rgbClr val="3B95DE">
                <a:alpha val="60000"/>
              </a:srgbClr>
            </a:solidFill>
            <a:ln>
              <a:noFill/>
            </a:ln>
          </p:spPr>
        </p:sp>
        <p:sp>
          <p:nvSpPr>
            <p:cNvPr id="1072" name="Google Shape;1072;p15"/>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5"/>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rgbClr val="3B95DE">
                <a:alpha val="60000"/>
              </a:srgbClr>
            </a:solidFill>
            <a:ln>
              <a:noFill/>
            </a:ln>
          </p:spPr>
        </p:sp>
        <p:sp>
          <p:nvSpPr>
            <p:cNvPr id="1074" name="Google Shape;1074;p15"/>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5"/>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3B95DE">
                <a:alpha val="60000"/>
              </a:srgbClr>
            </a:solidFill>
            <a:ln>
              <a:noFill/>
            </a:ln>
          </p:spPr>
        </p:sp>
        <p:sp>
          <p:nvSpPr>
            <p:cNvPr id="1076" name="Google Shape;1076;p15"/>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5"/>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rgbClr val="3B95DE">
                <a:alpha val="60000"/>
              </a:srgbClr>
            </a:solidFill>
            <a:ln>
              <a:noFill/>
            </a:ln>
          </p:spPr>
        </p:sp>
        <p:sp>
          <p:nvSpPr>
            <p:cNvPr id="1078" name="Google Shape;1078;p15"/>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5"/>
            <p:cNvSpPr/>
            <p:nvPr/>
          </p:nvSpPr>
          <p:spPr>
            <a:xfrm>
              <a:off x="642938" y="6610350"/>
              <a:ext cx="23813" cy="242888"/>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5"/>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5"/>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rgbClr val="3B95DE">
                <a:alpha val="60000"/>
              </a:srgbClr>
            </a:solidFill>
            <a:ln>
              <a:noFill/>
            </a:ln>
          </p:spPr>
        </p:sp>
        <p:sp>
          <p:nvSpPr>
            <p:cNvPr id="1082" name="Google Shape;1082;p15"/>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rgbClr val="3B95DE">
                <a:alpha val="60000"/>
              </a:srgbClr>
            </a:solidFill>
            <a:ln>
              <a:noFill/>
            </a:ln>
          </p:spPr>
        </p:sp>
        <p:sp>
          <p:nvSpPr>
            <p:cNvPr id="1083" name="Google Shape;1083;p15"/>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5"/>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3B95DE">
                <a:alpha val="60000"/>
              </a:srgbClr>
            </a:solidFill>
            <a:ln>
              <a:noFill/>
            </a:ln>
          </p:spPr>
        </p:sp>
        <p:sp>
          <p:nvSpPr>
            <p:cNvPr id="1085" name="Google Shape;1085;p15"/>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rgbClr val="3B95DE">
                <a:alpha val="60000"/>
              </a:srgbClr>
            </a:solidFill>
            <a:ln>
              <a:noFill/>
            </a:ln>
          </p:spPr>
        </p:sp>
        <p:sp>
          <p:nvSpPr>
            <p:cNvPr id="1086" name="Google Shape;1086;p15"/>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5"/>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rgbClr val="3B95DE">
                <a:alpha val="60000"/>
              </a:srgbClr>
            </a:solidFill>
            <a:ln>
              <a:noFill/>
            </a:ln>
          </p:spPr>
        </p:sp>
        <p:sp>
          <p:nvSpPr>
            <p:cNvPr id="1088" name="Google Shape;1088;p15"/>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5"/>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rgbClr val="3B95DE">
                <a:alpha val="60000"/>
              </a:srgbClr>
            </a:solidFill>
            <a:ln>
              <a:noFill/>
            </a:ln>
          </p:spPr>
        </p:sp>
        <p:sp>
          <p:nvSpPr>
            <p:cNvPr id="1090" name="Google Shape;1090;p15"/>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5"/>
            <p:cNvSpPr/>
            <p:nvPr/>
          </p:nvSpPr>
          <p:spPr>
            <a:xfrm>
              <a:off x="1228725" y="4662488"/>
              <a:ext cx="23813" cy="2181225"/>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5"/>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rgbClr val="3B95DE">
                <a:alpha val="60000"/>
              </a:srgbClr>
            </a:solidFill>
            <a:ln>
              <a:noFill/>
            </a:ln>
          </p:spPr>
        </p:sp>
        <p:sp>
          <p:nvSpPr>
            <p:cNvPr id="1093" name="Google Shape;1093;p15"/>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5"/>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rgbClr val="3B95DE">
                <a:alpha val="60000"/>
              </a:srgbClr>
            </a:solidFill>
            <a:ln>
              <a:noFill/>
            </a:ln>
          </p:spPr>
        </p:sp>
        <p:sp>
          <p:nvSpPr>
            <p:cNvPr id="1095" name="Google Shape;1095;p15"/>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5"/>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5"/>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rgbClr val="3B95DE">
                <a:alpha val="60000"/>
              </a:srgbClr>
            </a:solidFill>
            <a:ln>
              <a:noFill/>
            </a:ln>
          </p:spPr>
        </p:sp>
        <p:sp>
          <p:nvSpPr>
            <p:cNvPr id="1098" name="Google Shape;1098;p15"/>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rgbClr val="3B95DE">
                <a:alpha val="60000"/>
              </a:srgbClr>
            </a:solidFill>
            <a:ln>
              <a:noFill/>
            </a:ln>
          </p:spPr>
        </p:sp>
        <p:sp>
          <p:nvSpPr>
            <p:cNvPr id="1099" name="Google Shape;1099;p15"/>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5"/>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5"/>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rgbClr val="3B95DE">
                <a:alpha val="60000"/>
              </a:srgbClr>
            </a:solidFill>
            <a:ln>
              <a:noFill/>
            </a:ln>
          </p:spPr>
        </p:sp>
        <p:sp>
          <p:nvSpPr>
            <p:cNvPr id="1102" name="Google Shape;1102;p15"/>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5"/>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3B95DE">
                <a:alpha val="60000"/>
              </a:srgbClr>
            </a:solidFill>
            <a:ln>
              <a:noFill/>
            </a:ln>
          </p:spPr>
        </p:sp>
        <p:sp>
          <p:nvSpPr>
            <p:cNvPr id="1104" name="Google Shape;1104;p15"/>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p15"/>
          <p:cNvSpPr/>
          <p:nvPr/>
        </p:nvSpPr>
        <p:spPr>
          <a:xfrm>
            <a:off x="4059079" y="0"/>
            <a:ext cx="8132922" cy="6848476"/>
          </a:xfrm>
          <a:prstGeom prst="round2DiagRect">
            <a:avLst>
              <a:gd fmla="val 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106" name="Google Shape;1106;p15"/>
          <p:cNvSpPr txBox="1"/>
          <p:nvPr>
            <p:ph type="title"/>
          </p:nvPr>
        </p:nvSpPr>
        <p:spPr>
          <a:xfrm>
            <a:off x="4654296" y="963613"/>
            <a:ext cx="6013703" cy="41497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Twentieth Century"/>
              <a:buNone/>
            </a:pPr>
            <a:r>
              <a:rPr lang="en-US" sz="6000"/>
              <a:t>THANK YOU FOR YOUR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TABLE OF CONTENTS</a:t>
            </a:r>
            <a:endParaRPr/>
          </a:p>
        </p:txBody>
      </p:sp>
      <p:grpSp>
        <p:nvGrpSpPr>
          <p:cNvPr id="375" name="Google Shape;375;p2"/>
          <p:cNvGrpSpPr/>
          <p:nvPr/>
        </p:nvGrpSpPr>
        <p:grpSpPr>
          <a:xfrm>
            <a:off x="1141413" y="1759331"/>
            <a:ext cx="9906000" cy="4353346"/>
            <a:chOff x="0" y="89558"/>
            <a:chExt cx="9906000" cy="4353346"/>
          </a:xfrm>
        </p:grpSpPr>
        <p:sp>
          <p:nvSpPr>
            <p:cNvPr id="376" name="Google Shape;376;p2"/>
            <p:cNvSpPr/>
            <p:nvPr/>
          </p:nvSpPr>
          <p:spPr>
            <a:xfrm>
              <a:off x="0" y="89558"/>
              <a:ext cx="9906000" cy="456300"/>
            </a:xfrm>
            <a:prstGeom prst="roundRect">
              <a:avLst>
                <a:gd fmla="val 16667" name="adj"/>
              </a:avLst>
            </a:prstGeom>
            <a:solidFill>
              <a:srgbClr val="134670"/>
            </a:solidFill>
            <a:ln cap="flat" cmpd="sng" w="222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txBox="1"/>
            <p:nvPr/>
          </p:nvSpPr>
          <p:spPr>
            <a:xfrm>
              <a:off x="22275" y="111833"/>
              <a:ext cx="9861450" cy="41175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b="0" i="0" lang="en-US" sz="2000" u="none" cap="none" strike="noStrike">
                  <a:solidFill>
                    <a:schemeClr val="lt1"/>
                  </a:solidFill>
                  <a:latin typeface="Twentieth Century"/>
                  <a:ea typeface="Twentieth Century"/>
                  <a:cs typeface="Twentieth Century"/>
                  <a:sym typeface="Twentieth Century"/>
                </a:rPr>
                <a:t>Context &amp; Goal</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0" y="624382"/>
              <a:ext cx="9906000" cy="456300"/>
            </a:xfrm>
            <a:prstGeom prst="roundRect">
              <a:avLst>
                <a:gd fmla="val 16667" name="adj"/>
              </a:avLst>
            </a:prstGeom>
            <a:solidFill>
              <a:srgbClr val="134670"/>
            </a:solidFill>
            <a:ln cap="flat" cmpd="sng" w="222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txBox="1"/>
            <p:nvPr/>
          </p:nvSpPr>
          <p:spPr>
            <a:xfrm>
              <a:off x="22275" y="646657"/>
              <a:ext cx="9861450" cy="41175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b="0" i="0" lang="en-US" sz="2000" u="none" cap="none" strike="noStrike">
                  <a:solidFill>
                    <a:schemeClr val="lt1"/>
                  </a:solidFill>
                  <a:latin typeface="Twentieth Century"/>
                  <a:ea typeface="Twentieth Century"/>
                  <a:cs typeface="Twentieth Century"/>
                  <a:sym typeface="Twentieth Century"/>
                </a:rPr>
                <a:t>Overview of Data-Pipeline</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0" y="996984"/>
              <a:ext cx="9906000" cy="33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txBox="1"/>
            <p:nvPr/>
          </p:nvSpPr>
          <p:spPr>
            <a:xfrm>
              <a:off x="0" y="996984"/>
              <a:ext cx="9906000" cy="331200"/>
            </a:xfrm>
            <a:prstGeom prst="rect">
              <a:avLst/>
            </a:prstGeom>
            <a:noFill/>
            <a:ln>
              <a:noFill/>
            </a:ln>
          </p:spPr>
          <p:txBody>
            <a:bodyPr anchorCtr="0" anchor="t" bIns="25400" lIns="314500" spcFirstLastPara="1" rIns="142225" wrap="square" tIns="25400">
              <a:noAutofit/>
            </a:bodyPr>
            <a:lstStyle/>
            <a:p>
              <a:pPr indent="-69850" lvl="1" marL="171450" marR="0" rtl="0" algn="l">
                <a:lnSpc>
                  <a:spcPct val="90000"/>
                </a:lnSpc>
                <a:spcBef>
                  <a:spcPts val="0"/>
                </a:spcBef>
                <a:spcAft>
                  <a:spcPts val="0"/>
                </a:spcAft>
                <a:buClr>
                  <a:schemeClr val="lt1"/>
                </a:buClr>
                <a:buSzPts val="1600"/>
                <a:buFont typeface="Twentieth Century"/>
                <a:buNone/>
              </a:pPr>
              <a:r>
                <a:t/>
              </a:r>
              <a:endParaRPr b="0" i="0" sz="1600" u="none" cap="none" strike="noStrike">
                <a:solidFill>
                  <a:schemeClr val="lt1"/>
                </a:solidFill>
                <a:latin typeface="Twentieth Century"/>
                <a:ea typeface="Twentieth Century"/>
                <a:cs typeface="Twentieth Century"/>
                <a:sym typeface="Twentieth Century"/>
              </a:endParaRPr>
            </a:p>
          </p:txBody>
        </p:sp>
        <p:sp>
          <p:nvSpPr>
            <p:cNvPr id="382" name="Google Shape;382;p2"/>
            <p:cNvSpPr/>
            <p:nvPr/>
          </p:nvSpPr>
          <p:spPr>
            <a:xfrm>
              <a:off x="0" y="1166565"/>
              <a:ext cx="9906000" cy="456300"/>
            </a:xfrm>
            <a:prstGeom prst="roundRect">
              <a:avLst>
                <a:gd fmla="val 16667" name="adj"/>
              </a:avLst>
            </a:prstGeom>
            <a:solidFill>
              <a:srgbClr val="134670"/>
            </a:solidFill>
            <a:ln cap="flat" cmpd="sng" w="222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txBox="1"/>
            <p:nvPr/>
          </p:nvSpPr>
          <p:spPr>
            <a:xfrm>
              <a:off x="22275" y="1188840"/>
              <a:ext cx="9861450" cy="41175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b="0" i="0" lang="en-US" sz="2000" u="none" cap="none" strike="noStrike">
                  <a:solidFill>
                    <a:schemeClr val="lt1"/>
                  </a:solidFill>
                  <a:latin typeface="Twentieth Century"/>
                  <a:ea typeface="Twentieth Century"/>
                  <a:cs typeface="Twentieth Century"/>
                  <a:sym typeface="Twentieth Century"/>
                </a:rPr>
                <a:t>Batch Data</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0" y="1655529"/>
              <a:ext cx="9906000" cy="9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txBox="1"/>
            <p:nvPr/>
          </p:nvSpPr>
          <p:spPr>
            <a:xfrm>
              <a:off x="0" y="1655529"/>
              <a:ext cx="9906000" cy="993600"/>
            </a:xfrm>
            <a:prstGeom prst="rect">
              <a:avLst/>
            </a:prstGeom>
            <a:noFill/>
            <a:ln>
              <a:noFill/>
            </a:ln>
          </p:spPr>
          <p:txBody>
            <a:bodyPr anchorCtr="0" anchor="t" bIns="25400" lIns="314500" spcFirstLastPara="1" rIns="142225" wrap="square" tIns="25400">
              <a:noAutofit/>
            </a:bodyPr>
            <a:lstStyle/>
            <a:p>
              <a:pPr indent="-171450" lvl="1" marL="171450" marR="0" rtl="0" algn="l">
                <a:lnSpc>
                  <a:spcPct val="90000"/>
                </a:lnSpc>
                <a:spcBef>
                  <a:spcPts val="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Ingestion &amp; Storage</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32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Transformation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32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Analysis</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32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Trading Strategy</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0" y="2712961"/>
              <a:ext cx="9906000" cy="456300"/>
            </a:xfrm>
            <a:prstGeom prst="roundRect">
              <a:avLst>
                <a:gd fmla="val 16667" name="adj"/>
              </a:avLst>
            </a:prstGeom>
            <a:solidFill>
              <a:srgbClr val="134670"/>
            </a:solidFill>
            <a:ln cap="flat" cmpd="sng" w="222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txBox="1"/>
            <p:nvPr/>
          </p:nvSpPr>
          <p:spPr>
            <a:xfrm>
              <a:off x="22275" y="2735236"/>
              <a:ext cx="9861450" cy="41175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b="0" i="0" lang="en-US" sz="2000" u="none" cap="none" strike="noStrike">
                  <a:solidFill>
                    <a:schemeClr val="lt1"/>
                  </a:solidFill>
                  <a:latin typeface="Twentieth Century"/>
                  <a:ea typeface="Twentieth Century"/>
                  <a:cs typeface="Twentieth Century"/>
                  <a:sym typeface="Twentieth Century"/>
                </a:rPr>
                <a:t>Streaming Data</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a:off x="0" y="3178665"/>
              <a:ext cx="9906000" cy="74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txBox="1"/>
            <p:nvPr/>
          </p:nvSpPr>
          <p:spPr>
            <a:xfrm>
              <a:off x="0" y="3178665"/>
              <a:ext cx="9906000" cy="745200"/>
            </a:xfrm>
            <a:prstGeom prst="rect">
              <a:avLst/>
            </a:prstGeom>
            <a:noFill/>
            <a:ln>
              <a:noFill/>
            </a:ln>
          </p:spPr>
          <p:txBody>
            <a:bodyPr anchorCtr="0" anchor="t" bIns="25400" lIns="314500" spcFirstLastPara="1" rIns="142225" wrap="square" tIns="25400">
              <a:noAutofit/>
            </a:bodyPr>
            <a:lstStyle/>
            <a:p>
              <a:pPr indent="-171450" lvl="1" marL="171450" marR="0" rtl="0" algn="l">
                <a:lnSpc>
                  <a:spcPct val="90000"/>
                </a:lnSpc>
                <a:spcBef>
                  <a:spcPts val="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Ingestion &amp; Storage</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32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Processing </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320"/>
                </a:spcBef>
                <a:spcAft>
                  <a:spcPts val="0"/>
                </a:spcAft>
                <a:buClr>
                  <a:schemeClr val="lt1"/>
                </a:buClr>
                <a:buSzPts val="1600"/>
                <a:buFont typeface="Twentieth Century"/>
                <a:buChar char="•"/>
              </a:pPr>
              <a:r>
                <a:rPr b="0" i="0" lang="en-US" sz="1600" u="none" cap="none" strike="noStrike">
                  <a:solidFill>
                    <a:schemeClr val="lt1"/>
                  </a:solidFill>
                  <a:latin typeface="Twentieth Century"/>
                  <a:ea typeface="Twentieth Century"/>
                  <a:cs typeface="Twentieth Century"/>
                  <a:sym typeface="Twentieth Century"/>
                </a:rPr>
                <a:t>Serving</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a:off x="0" y="3986604"/>
              <a:ext cx="9906000" cy="456300"/>
            </a:xfrm>
            <a:prstGeom prst="roundRect">
              <a:avLst>
                <a:gd fmla="val 16667" name="adj"/>
              </a:avLst>
            </a:prstGeom>
            <a:solidFill>
              <a:srgbClr val="134670"/>
            </a:solidFill>
            <a:ln cap="flat" cmpd="sng" w="222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txBox="1"/>
            <p:nvPr/>
          </p:nvSpPr>
          <p:spPr>
            <a:xfrm>
              <a:off x="22275" y="4008879"/>
              <a:ext cx="9861450" cy="41175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wentieth Century"/>
                <a:buNone/>
              </a:pPr>
              <a:r>
                <a:rPr b="0" i="0" lang="en-US" sz="2000" u="none" cap="none" strike="noStrike">
                  <a:solidFill>
                    <a:schemeClr val="lt1"/>
                  </a:solidFill>
                  <a:latin typeface="Twentieth Century"/>
                  <a:ea typeface="Twentieth Century"/>
                  <a:cs typeface="Twentieth Century"/>
                  <a:sym typeface="Twentieth Century"/>
                </a:rPr>
                <a:t>Conclusion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5" name="Shape 395"/>
        <p:cNvGrpSpPr/>
        <p:nvPr/>
      </p:nvGrpSpPr>
      <p:grpSpPr>
        <a:xfrm>
          <a:off x="0" y="0"/>
          <a:ext cx="0" cy="0"/>
          <a:chOff x="0" y="0"/>
          <a:chExt cx="0" cy="0"/>
        </a:xfrm>
      </p:grpSpPr>
      <p:pic>
        <p:nvPicPr>
          <p:cNvPr id="396" name="Google Shape;396;p3"/>
          <p:cNvPicPr preferRelativeResize="0"/>
          <p:nvPr/>
        </p:nvPicPr>
        <p:blipFill rotWithShape="1">
          <a:blip r:embed="rId3">
            <a:alphaModFix amt="30000"/>
          </a:blip>
          <a:srcRect b="0" l="0" r="0" t="0"/>
          <a:stretch/>
        </p:blipFill>
        <p:spPr>
          <a:xfrm>
            <a:off x="0" y="0"/>
            <a:ext cx="12192003" cy="6858001"/>
          </a:xfrm>
          <a:prstGeom prst="rect">
            <a:avLst/>
          </a:prstGeom>
          <a:noFill/>
          <a:ln>
            <a:noFill/>
          </a:ln>
        </p:spPr>
      </p:pic>
      <p:grpSp>
        <p:nvGrpSpPr>
          <p:cNvPr id="397" name="Google Shape;397;p3"/>
          <p:cNvGrpSpPr/>
          <p:nvPr/>
        </p:nvGrpSpPr>
        <p:grpSpPr>
          <a:xfrm>
            <a:off x="-14288" y="0"/>
            <a:ext cx="12053888" cy="6858001"/>
            <a:chOff x="-14288" y="0"/>
            <a:chExt cx="12053888" cy="6858001"/>
          </a:xfrm>
        </p:grpSpPr>
        <p:grpSp>
          <p:nvGrpSpPr>
            <p:cNvPr id="398" name="Google Shape;398;p3"/>
            <p:cNvGrpSpPr/>
            <p:nvPr/>
          </p:nvGrpSpPr>
          <p:grpSpPr>
            <a:xfrm>
              <a:off x="-14288" y="0"/>
              <a:ext cx="1220788" cy="6858001"/>
              <a:chOff x="-14288" y="0"/>
              <a:chExt cx="1220788" cy="6858001"/>
            </a:xfrm>
          </p:grpSpPr>
          <p:sp>
            <p:nvSpPr>
              <p:cNvPr id="399" name="Google Shape;399;p3"/>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403" name="Google Shape;403;p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405" name="Google Shape;405;p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406" name="Google Shape;406;p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409" name="Google Shape;409;p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0" name="Google Shape;410;p3"/>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411" name="Google Shape;411;p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412" name="Google Shape;412;p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413" name="Google Shape;413;p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414" name="Google Shape;414;p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417" name="Google Shape;417;p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419" name="Google Shape;419;p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421" name="Google Shape;421;p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422" name="Google Shape;422;p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425" name="Google Shape;425;p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3"/>
            <p:cNvGrpSpPr/>
            <p:nvPr/>
          </p:nvGrpSpPr>
          <p:grpSpPr>
            <a:xfrm>
              <a:off x="11364912" y="0"/>
              <a:ext cx="674688" cy="6848476"/>
              <a:chOff x="11364912" y="0"/>
              <a:chExt cx="674688" cy="6848476"/>
            </a:xfrm>
          </p:grpSpPr>
          <p:sp>
            <p:nvSpPr>
              <p:cNvPr id="427" name="Google Shape;427;p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8" name="Google Shape;428;p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31" name="Google Shape;431;p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3" name="Google Shape;433;p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35" name="Google Shape;435;p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7" name="Google Shape;437;p3"/>
          <p:cNvSpPr/>
          <p:nvPr/>
        </p:nvSpPr>
        <p:spPr>
          <a:xfrm>
            <a:off x="0" y="0"/>
            <a:ext cx="12191999" cy="68580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438" name="Google Shape;438;p3"/>
          <p:cNvGrpSpPr/>
          <p:nvPr/>
        </p:nvGrpSpPr>
        <p:grpSpPr>
          <a:xfrm>
            <a:off x="-14288" y="0"/>
            <a:ext cx="1220788" cy="6858001"/>
            <a:chOff x="-14288" y="0"/>
            <a:chExt cx="1220788" cy="6858001"/>
          </a:xfrm>
        </p:grpSpPr>
        <p:sp>
          <p:nvSpPr>
            <p:cNvPr id="439" name="Google Shape;439;p3"/>
            <p:cNvSpPr/>
            <p:nvPr/>
          </p:nvSpPr>
          <p:spPr>
            <a:xfrm>
              <a:off x="114300" y="4763"/>
              <a:ext cx="23813" cy="2181225"/>
            </a:xfrm>
            <a:prstGeom prst="rect">
              <a:avLst/>
            </a:pr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rgbClr val="82FFFF">
                    <a:alpha val="60000"/>
                  </a:srgbClr>
                </a:gs>
                <a:gs pos="100000">
                  <a:srgbClr val="3B95DE">
                    <a:alpha val="80000"/>
                  </a:srgbClr>
                </a:gs>
              </a:gsLst>
              <a:lin ang="5400000" scaled="0"/>
            </a:gradFill>
            <a:ln>
              <a:noFill/>
            </a:ln>
          </p:spPr>
        </p:sp>
        <p:sp>
          <p:nvSpPr>
            <p:cNvPr id="443" name="Google Shape;443;p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rgbClr val="82FFFF">
                    <a:alpha val="60000"/>
                  </a:srgbClr>
                </a:gs>
                <a:gs pos="100000">
                  <a:srgbClr val="3B95DE">
                    <a:alpha val="80000"/>
                  </a:srgbClr>
                </a:gs>
              </a:gsLst>
              <a:lin ang="5400000" scaled="0"/>
            </a:gradFill>
            <a:ln>
              <a:noFill/>
            </a:ln>
          </p:spPr>
        </p:sp>
        <p:sp>
          <p:nvSpPr>
            <p:cNvPr id="445" name="Google Shape;445;p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rgbClr val="82FFFF">
                    <a:alpha val="60000"/>
                  </a:srgbClr>
                </a:gs>
                <a:gs pos="100000">
                  <a:srgbClr val="3B95DE">
                    <a:alpha val="80000"/>
                  </a:srgbClr>
                </a:gs>
              </a:gsLst>
              <a:lin ang="5400000" scaled="0"/>
            </a:gradFill>
            <a:ln>
              <a:noFill/>
            </a:ln>
          </p:spPr>
        </p:sp>
        <p:sp>
          <p:nvSpPr>
            <p:cNvPr id="446" name="Google Shape;446;p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rgbClr val="82FFFF">
                    <a:alpha val="60000"/>
                  </a:srgbClr>
                </a:gs>
                <a:gs pos="100000">
                  <a:srgbClr val="3B95DE">
                    <a:alpha val="80000"/>
                  </a:srgbClr>
                </a:gs>
              </a:gsLst>
              <a:lin ang="5400000" scaled="0"/>
            </a:gradFill>
            <a:ln>
              <a:noFill/>
            </a:ln>
          </p:spPr>
        </p:sp>
        <p:sp>
          <p:nvSpPr>
            <p:cNvPr id="449" name="Google Shape;449;p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0" name="Google Shape;450;p3"/>
            <p:cNvCxnSpPr/>
            <p:nvPr/>
          </p:nvCxnSpPr>
          <p:spPr>
            <a:xfrm>
              <a:off x="-4763" y="9525"/>
              <a:ext cx="0" cy="0"/>
            </a:xfrm>
            <a:prstGeom prst="straightConnector1">
              <a:avLst/>
            </a:prstGeom>
            <a:gradFill>
              <a:gsLst>
                <a:gs pos="0">
                  <a:srgbClr val="82FFFF">
                    <a:alpha val="60000"/>
                  </a:srgbClr>
                </a:gs>
                <a:gs pos="100000">
                  <a:srgbClr val="3B95DE">
                    <a:alpha val="80000"/>
                  </a:srgbClr>
                </a:gs>
              </a:gsLst>
              <a:lin ang="5400000" scaled="0"/>
            </a:gradFill>
            <a:ln cap="flat" cmpd="sng" w="9525">
              <a:solidFill>
                <a:srgbClr val="FFFFFF"/>
              </a:solidFill>
              <a:prstDash val="solid"/>
              <a:miter lim="800000"/>
              <a:headEnd len="sm" w="sm" type="none"/>
              <a:tailEnd len="sm" w="sm" type="none"/>
            </a:ln>
          </p:spPr>
        </p:cxnSp>
        <p:sp>
          <p:nvSpPr>
            <p:cNvPr id="451" name="Google Shape;451;p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rgbClr val="82FFFF">
                    <a:alpha val="60000"/>
                  </a:srgbClr>
                </a:gs>
                <a:gs pos="100000">
                  <a:srgbClr val="3B95DE">
                    <a:alpha val="80000"/>
                  </a:srgbClr>
                </a:gs>
              </a:gsLst>
              <a:lin ang="5400000" scaled="0"/>
            </a:gradFill>
            <a:ln>
              <a:noFill/>
            </a:ln>
          </p:spPr>
        </p:sp>
        <p:sp>
          <p:nvSpPr>
            <p:cNvPr id="452" name="Google Shape;452;p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rgbClr val="82FFFF">
                    <a:alpha val="60000"/>
                  </a:srgbClr>
                </a:gs>
                <a:gs pos="100000">
                  <a:srgbClr val="3B95DE">
                    <a:alpha val="80000"/>
                  </a:srgbClr>
                </a:gs>
              </a:gsLst>
              <a:lin ang="5400000" scaled="0"/>
            </a:gradFill>
            <a:ln>
              <a:noFill/>
            </a:ln>
          </p:spPr>
        </p:sp>
        <p:sp>
          <p:nvSpPr>
            <p:cNvPr id="453" name="Google Shape;453;p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rgbClr val="82FFFF">
                    <a:alpha val="60000"/>
                  </a:srgbClr>
                </a:gs>
                <a:gs pos="100000">
                  <a:srgbClr val="3B95DE">
                    <a:alpha val="80000"/>
                  </a:srgbClr>
                </a:gs>
              </a:gsLst>
              <a:lin ang="5400000" scaled="0"/>
            </a:gradFill>
            <a:ln>
              <a:noFill/>
            </a:ln>
          </p:spPr>
        </p:sp>
        <p:sp>
          <p:nvSpPr>
            <p:cNvPr id="454" name="Google Shape;454;p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133350" y="4662488"/>
              <a:ext cx="23813" cy="2181225"/>
            </a:xfrm>
            <a:prstGeom prst="rect">
              <a:avLst/>
            </a:pr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rgbClr val="82FFFF">
                    <a:alpha val="60000"/>
                  </a:srgbClr>
                </a:gs>
                <a:gs pos="100000">
                  <a:srgbClr val="3B95DE">
                    <a:alpha val="80000"/>
                  </a:srgbClr>
                </a:gs>
              </a:gsLst>
              <a:lin ang="5400000" scaled="0"/>
            </a:gradFill>
            <a:ln>
              <a:noFill/>
            </a:ln>
          </p:spPr>
        </p:sp>
        <p:sp>
          <p:nvSpPr>
            <p:cNvPr id="457" name="Google Shape;457;p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rgbClr val="82FFFF">
                    <a:alpha val="60000"/>
                  </a:srgbClr>
                </a:gs>
                <a:gs pos="100000">
                  <a:srgbClr val="3B95DE">
                    <a:alpha val="80000"/>
                  </a:srgbClr>
                </a:gs>
              </a:gsLst>
              <a:lin ang="5400000" scaled="0"/>
            </a:gradFill>
            <a:ln>
              <a:noFill/>
            </a:ln>
          </p:spPr>
        </p:sp>
        <p:sp>
          <p:nvSpPr>
            <p:cNvPr id="459" name="Google Shape;459;p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rgbClr val="82FFFF">
                    <a:alpha val="60000"/>
                  </a:srgbClr>
                </a:gs>
                <a:gs pos="100000">
                  <a:srgbClr val="3B95DE">
                    <a:alpha val="80000"/>
                  </a:srgbClr>
                </a:gs>
              </a:gsLst>
              <a:lin ang="5400000" scaled="0"/>
            </a:gradFill>
            <a:ln>
              <a:noFill/>
            </a:ln>
          </p:spPr>
        </p:sp>
        <p:sp>
          <p:nvSpPr>
            <p:cNvPr id="461" name="Google Shape;461;p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rgbClr val="82FFFF">
                    <a:alpha val="60000"/>
                  </a:srgbClr>
                </a:gs>
                <a:gs pos="100000">
                  <a:srgbClr val="3B95DE">
                    <a:alpha val="80000"/>
                  </a:srgbClr>
                </a:gs>
              </a:gsLst>
              <a:lin ang="5400000" scaled="0"/>
            </a:gradFill>
            <a:ln>
              <a:noFill/>
            </a:ln>
          </p:spPr>
        </p:sp>
        <p:sp>
          <p:nvSpPr>
            <p:cNvPr id="462" name="Google Shape;462;p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rgbClr val="82FFFF">
                    <a:alpha val="60000"/>
                  </a:srgbClr>
                </a:gs>
                <a:gs pos="100000">
                  <a:srgbClr val="3B95DE">
                    <a:alpha val="80000"/>
                  </a:srgbClr>
                </a:gs>
              </a:gsLst>
              <a:lin ang="5400000" scaled="0"/>
            </a:gradFill>
            <a:ln>
              <a:noFill/>
            </a:ln>
          </p:spPr>
        </p:sp>
        <p:sp>
          <p:nvSpPr>
            <p:cNvPr id="465" name="Google Shape;465;p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rgbClr val="82FFFF">
                    <a:alpha val="60000"/>
                  </a:srgbClr>
                </a:gs>
                <a:gs pos="100000">
                  <a:srgbClr val="3B95DE">
                    <a:alpha val="8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CONTEXT</a:t>
            </a:r>
            <a:endParaRPr/>
          </a:p>
        </p:txBody>
      </p:sp>
      <p:sp>
        <p:nvSpPr>
          <p:cNvPr id="467" name="Google Shape;467;p3"/>
          <p:cNvSpPr txBox="1"/>
          <p:nvPr>
            <p:ph idx="2" type="body"/>
          </p:nvPr>
        </p:nvSpPr>
        <p:spPr>
          <a:xfrm>
            <a:off x="5586539" y="2038662"/>
            <a:ext cx="5754560" cy="4317206"/>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10000"/>
              </a:lnSpc>
              <a:spcBef>
                <a:spcPts val="0"/>
              </a:spcBef>
              <a:spcAft>
                <a:spcPts val="0"/>
              </a:spcAft>
              <a:buClr>
                <a:schemeClr val="lt1"/>
              </a:buClr>
              <a:buSzPct val="125000"/>
              <a:buChar char="•"/>
            </a:pPr>
            <a:r>
              <a:rPr lang="en-US"/>
              <a:t>Mid Caps (Mcap between $1billion - $250 million):</a:t>
            </a:r>
            <a:endParaRPr/>
          </a:p>
          <a:p>
            <a:pPr indent="-228600" lvl="1" marL="685800" rtl="0" algn="l">
              <a:lnSpc>
                <a:spcPct val="120000"/>
              </a:lnSpc>
              <a:spcBef>
                <a:spcPts val="500"/>
              </a:spcBef>
              <a:spcAft>
                <a:spcPts val="0"/>
              </a:spcAft>
              <a:buClr>
                <a:schemeClr val="lt1"/>
              </a:buClr>
              <a:buSzPct val="125000"/>
              <a:buChar char="•"/>
            </a:pPr>
            <a:r>
              <a:rPr lang="en-US"/>
              <a:t>YFI</a:t>
            </a:r>
            <a:endParaRPr/>
          </a:p>
          <a:p>
            <a:pPr indent="-228600" lvl="1" marL="685800" rtl="0" algn="l">
              <a:lnSpc>
                <a:spcPct val="120000"/>
              </a:lnSpc>
              <a:spcBef>
                <a:spcPts val="500"/>
              </a:spcBef>
              <a:spcAft>
                <a:spcPts val="0"/>
              </a:spcAft>
              <a:buClr>
                <a:schemeClr val="lt1"/>
              </a:buClr>
              <a:buSzPct val="125000"/>
              <a:buChar char="•"/>
            </a:pPr>
            <a:r>
              <a:rPr lang="en-US"/>
              <a:t>UMA</a:t>
            </a:r>
            <a:endParaRPr/>
          </a:p>
          <a:p>
            <a:pPr indent="-228600" lvl="1" marL="685800" rtl="0" algn="l">
              <a:lnSpc>
                <a:spcPct val="120000"/>
              </a:lnSpc>
              <a:spcBef>
                <a:spcPts val="500"/>
              </a:spcBef>
              <a:spcAft>
                <a:spcPts val="0"/>
              </a:spcAft>
              <a:buClr>
                <a:schemeClr val="lt1"/>
              </a:buClr>
              <a:buSzPct val="125000"/>
              <a:buChar char="•"/>
            </a:pPr>
            <a:r>
              <a:rPr lang="en-US"/>
              <a:t>WAXP</a:t>
            </a:r>
            <a:endParaRPr/>
          </a:p>
          <a:p>
            <a:pPr indent="-228600" lvl="1" marL="685800" rtl="0" algn="l">
              <a:lnSpc>
                <a:spcPct val="120000"/>
              </a:lnSpc>
              <a:spcBef>
                <a:spcPts val="500"/>
              </a:spcBef>
              <a:spcAft>
                <a:spcPts val="0"/>
              </a:spcAft>
              <a:buClr>
                <a:schemeClr val="lt1"/>
              </a:buClr>
              <a:buSzPct val="125000"/>
              <a:buChar char="•"/>
            </a:pPr>
            <a:r>
              <a:rPr lang="en-US"/>
              <a:t>ICX</a:t>
            </a:r>
            <a:endParaRPr/>
          </a:p>
          <a:p>
            <a:pPr indent="-228600" lvl="1" marL="685800" rtl="0" algn="l">
              <a:lnSpc>
                <a:spcPct val="120000"/>
              </a:lnSpc>
              <a:spcBef>
                <a:spcPts val="500"/>
              </a:spcBef>
              <a:spcAft>
                <a:spcPts val="0"/>
              </a:spcAft>
              <a:buClr>
                <a:schemeClr val="lt1"/>
              </a:buClr>
              <a:buSzPct val="125000"/>
              <a:buChar char="•"/>
            </a:pPr>
            <a:r>
              <a:rPr lang="en-US"/>
              <a:t>ZRX</a:t>
            </a:r>
            <a:endParaRPr/>
          </a:p>
          <a:p>
            <a:pPr indent="-228600" lvl="1" marL="685800" rtl="0" algn="l">
              <a:lnSpc>
                <a:spcPct val="120000"/>
              </a:lnSpc>
              <a:spcBef>
                <a:spcPts val="500"/>
              </a:spcBef>
              <a:spcAft>
                <a:spcPts val="0"/>
              </a:spcAft>
              <a:buClr>
                <a:schemeClr val="lt1"/>
              </a:buClr>
              <a:buSzPct val="125000"/>
              <a:buChar char="•"/>
            </a:pPr>
            <a:r>
              <a:rPr lang="en-US"/>
              <a:t>SUSHI</a:t>
            </a:r>
            <a:endParaRPr/>
          </a:p>
          <a:p>
            <a:pPr indent="-129381" lvl="1" marL="685800" rtl="0" algn="l">
              <a:lnSpc>
                <a:spcPct val="120000"/>
              </a:lnSpc>
              <a:spcBef>
                <a:spcPts val="500"/>
              </a:spcBef>
              <a:spcAft>
                <a:spcPts val="0"/>
              </a:spcAft>
              <a:buClr>
                <a:schemeClr val="lt1"/>
              </a:buClr>
              <a:buSzPct val="125000"/>
              <a:buNone/>
            </a:pPr>
            <a:r>
              <a:t/>
            </a:r>
            <a:endParaRPr/>
          </a:p>
          <a:p>
            <a:pPr indent="-228600" lvl="0" marL="228600" rtl="0" algn="l">
              <a:lnSpc>
                <a:spcPct val="110000"/>
              </a:lnSpc>
              <a:spcBef>
                <a:spcPts val="1000"/>
              </a:spcBef>
              <a:spcAft>
                <a:spcPts val="0"/>
              </a:spcAft>
              <a:buClr>
                <a:schemeClr val="lt1"/>
              </a:buClr>
              <a:buSzPct val="125000"/>
              <a:buChar char="•"/>
            </a:pPr>
            <a:r>
              <a:rPr lang="en-US"/>
              <a:t>Small Caps (Mcap &lt;$250 million):</a:t>
            </a:r>
            <a:endParaRPr/>
          </a:p>
          <a:p>
            <a:pPr indent="-228600" lvl="1" marL="685800" rtl="0" algn="l">
              <a:lnSpc>
                <a:spcPct val="120000"/>
              </a:lnSpc>
              <a:spcBef>
                <a:spcPts val="500"/>
              </a:spcBef>
              <a:spcAft>
                <a:spcPts val="0"/>
              </a:spcAft>
              <a:buClr>
                <a:schemeClr val="lt1"/>
              </a:buClr>
              <a:buSzPct val="125000"/>
              <a:buChar char="•"/>
            </a:pPr>
            <a:r>
              <a:rPr lang="en-US"/>
              <a:t>BETA</a:t>
            </a:r>
            <a:endParaRPr/>
          </a:p>
          <a:p>
            <a:pPr indent="-228600" lvl="1" marL="685800" rtl="0" algn="l">
              <a:lnSpc>
                <a:spcPct val="120000"/>
              </a:lnSpc>
              <a:spcBef>
                <a:spcPts val="500"/>
              </a:spcBef>
              <a:spcAft>
                <a:spcPts val="0"/>
              </a:spcAft>
              <a:buClr>
                <a:schemeClr val="lt1"/>
              </a:buClr>
              <a:buSzPct val="125000"/>
              <a:buChar char="•"/>
            </a:pPr>
            <a:r>
              <a:rPr lang="en-US"/>
              <a:t>REP</a:t>
            </a:r>
            <a:endParaRPr/>
          </a:p>
          <a:p>
            <a:pPr indent="-228600" lvl="1" marL="685800" rtl="0" algn="l">
              <a:lnSpc>
                <a:spcPct val="120000"/>
              </a:lnSpc>
              <a:spcBef>
                <a:spcPts val="500"/>
              </a:spcBef>
              <a:spcAft>
                <a:spcPts val="0"/>
              </a:spcAft>
              <a:buClr>
                <a:schemeClr val="lt1"/>
              </a:buClr>
              <a:buSzPct val="125000"/>
              <a:buChar char="•"/>
            </a:pPr>
            <a:r>
              <a:rPr lang="en-US"/>
              <a:t>VTHO</a:t>
            </a:r>
            <a:endParaRPr/>
          </a:p>
          <a:p>
            <a:pPr indent="-228600" lvl="1" marL="685800" rtl="0" algn="l">
              <a:lnSpc>
                <a:spcPct val="120000"/>
              </a:lnSpc>
              <a:spcBef>
                <a:spcPts val="500"/>
              </a:spcBef>
              <a:spcAft>
                <a:spcPts val="0"/>
              </a:spcAft>
              <a:buClr>
                <a:schemeClr val="lt1"/>
              </a:buClr>
              <a:buSzPct val="125000"/>
              <a:buChar char="•"/>
            </a:pPr>
            <a:r>
              <a:rPr lang="en-US"/>
              <a:t>XVG</a:t>
            </a:r>
            <a:endParaRPr/>
          </a:p>
          <a:p>
            <a:pPr indent="-228600" lvl="1" marL="685800" rtl="0" algn="l">
              <a:lnSpc>
                <a:spcPct val="120000"/>
              </a:lnSpc>
              <a:spcBef>
                <a:spcPts val="500"/>
              </a:spcBef>
              <a:spcAft>
                <a:spcPts val="0"/>
              </a:spcAft>
              <a:buClr>
                <a:schemeClr val="lt1"/>
              </a:buClr>
              <a:buSzPct val="125000"/>
              <a:buChar char="•"/>
            </a:pPr>
            <a:r>
              <a:rPr lang="en-US"/>
              <a:t>VOXEL</a:t>
            </a:r>
            <a:endParaRPr/>
          </a:p>
          <a:p>
            <a:pPr indent="-228600" lvl="1" marL="685800" rtl="0" algn="l">
              <a:lnSpc>
                <a:spcPct val="120000"/>
              </a:lnSpc>
              <a:spcBef>
                <a:spcPts val="500"/>
              </a:spcBef>
              <a:spcAft>
                <a:spcPts val="0"/>
              </a:spcAft>
              <a:buClr>
                <a:schemeClr val="lt1"/>
              </a:buClr>
              <a:buSzPct val="125000"/>
              <a:buChar char="•"/>
            </a:pPr>
            <a:r>
              <a:rPr lang="en-US"/>
              <a:t>CLV</a:t>
            </a:r>
            <a:endParaRPr/>
          </a:p>
        </p:txBody>
      </p:sp>
      <p:grpSp>
        <p:nvGrpSpPr>
          <p:cNvPr id="468" name="Google Shape;468;p3"/>
          <p:cNvGrpSpPr/>
          <p:nvPr/>
        </p:nvGrpSpPr>
        <p:grpSpPr>
          <a:xfrm>
            <a:off x="11364912" y="0"/>
            <a:ext cx="674688" cy="6848476"/>
            <a:chOff x="11364912" y="0"/>
            <a:chExt cx="674688" cy="6848476"/>
          </a:xfrm>
        </p:grpSpPr>
        <p:sp>
          <p:nvSpPr>
            <p:cNvPr id="469" name="Google Shape;469;p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60000"/>
                  </a:srgbClr>
                </a:gs>
                <a:gs pos="100000">
                  <a:srgbClr val="3B95DE">
                    <a:alpha val="60000"/>
                  </a:srgbClr>
                </a:gs>
              </a:gsLst>
              <a:lin ang="5400000" scaled="0"/>
            </a:gradFill>
            <a:ln>
              <a:noFill/>
            </a:ln>
          </p:spPr>
        </p:sp>
        <p:sp>
          <p:nvSpPr>
            <p:cNvPr id="470" name="Google Shape;470;p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6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60000"/>
                  </a:srgbClr>
                </a:gs>
                <a:gs pos="100000">
                  <a:srgbClr val="3B95DE">
                    <a:alpha val="60000"/>
                  </a:srgbClr>
                </a:gs>
              </a:gsLst>
              <a:lin ang="5400000" scaled="0"/>
            </a:gradFill>
            <a:ln>
              <a:noFill/>
            </a:ln>
          </p:spPr>
        </p:sp>
        <p:sp>
          <p:nvSpPr>
            <p:cNvPr id="473" name="Google Shape;473;p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6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60000"/>
                  </a:srgbClr>
                </a:gs>
                <a:gs pos="100000">
                  <a:srgbClr val="3B95DE">
                    <a:alpha val="60000"/>
                  </a:srgbClr>
                </a:gs>
              </a:gsLst>
              <a:lin ang="5400000" scaled="0"/>
            </a:gradFill>
            <a:ln>
              <a:noFill/>
            </a:ln>
          </p:spPr>
        </p:sp>
        <p:sp>
          <p:nvSpPr>
            <p:cNvPr id="475" name="Google Shape;475;p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60000"/>
                  </a:srgbClr>
                </a:gs>
                <a:gs pos="100000">
                  <a:srgbClr val="3B95DE">
                    <a:alpha val="60000"/>
                  </a:srgbClr>
                </a:gs>
              </a:gsLst>
              <a:lin ang="5400000" scaled="0"/>
            </a:gradFill>
            <a:ln>
              <a:noFill/>
            </a:ln>
          </p:spPr>
        </p:sp>
        <p:sp>
          <p:nvSpPr>
            <p:cNvPr id="477" name="Google Shape;477;p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
            <p:cNvSpPr/>
            <p:nvPr/>
          </p:nvSpPr>
          <p:spPr>
            <a:xfrm>
              <a:off x="11939587" y="6596063"/>
              <a:ext cx="23813" cy="252413"/>
            </a:xfrm>
            <a:prstGeom prst="rect">
              <a:avLst/>
            </a:prstGeom>
            <a:gradFill>
              <a:gsLst>
                <a:gs pos="0">
                  <a:srgbClr val="82FFFF">
                    <a:alpha val="6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3"/>
          <p:cNvSpPr txBox="1"/>
          <p:nvPr>
            <p:ph idx="1" type="body"/>
          </p:nvPr>
        </p:nvSpPr>
        <p:spPr>
          <a:xfrm>
            <a:off x="762061" y="2058987"/>
            <a:ext cx="4878389" cy="4180496"/>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120000"/>
              </a:lnSpc>
              <a:spcBef>
                <a:spcPts val="0"/>
              </a:spcBef>
              <a:spcAft>
                <a:spcPts val="0"/>
              </a:spcAft>
              <a:buClr>
                <a:schemeClr val="lt1"/>
              </a:buClr>
              <a:buSzPct val="125000"/>
              <a:buChar char="•"/>
            </a:pPr>
            <a:r>
              <a:rPr lang="en-US"/>
              <a:t>Crypto currency markets are highly volatile </a:t>
            </a:r>
            <a:endParaRPr/>
          </a:p>
          <a:p>
            <a:pPr indent="-228600" lvl="0" marL="228600" rtl="0" algn="l">
              <a:lnSpc>
                <a:spcPct val="120000"/>
              </a:lnSpc>
              <a:spcBef>
                <a:spcPts val="1000"/>
              </a:spcBef>
              <a:spcAft>
                <a:spcPts val="0"/>
              </a:spcAft>
              <a:buClr>
                <a:schemeClr val="lt1"/>
              </a:buClr>
              <a:buSzPct val="125000"/>
              <a:buChar char="•"/>
            </a:pPr>
            <a:r>
              <a:rPr lang="en-US"/>
              <a:t>Strong correlations in market between different currencies </a:t>
            </a:r>
            <a:endParaRPr/>
          </a:p>
          <a:p>
            <a:pPr indent="-228600" lvl="0" marL="228600" rtl="0" algn="l">
              <a:lnSpc>
                <a:spcPct val="120000"/>
              </a:lnSpc>
              <a:spcBef>
                <a:spcPts val="1000"/>
              </a:spcBef>
              <a:spcAft>
                <a:spcPts val="0"/>
              </a:spcAft>
              <a:buClr>
                <a:schemeClr val="lt1"/>
              </a:buClr>
              <a:buSzPct val="125000"/>
              <a:buChar char="•"/>
            </a:pPr>
            <a:r>
              <a:rPr lang="en-US"/>
              <a:t>Bull &amp; bear cycles led by BTC with other cryptos following </a:t>
            </a:r>
            <a:endParaRPr/>
          </a:p>
          <a:p>
            <a:pPr indent="-228600" lvl="0" marL="228600" rtl="0" algn="l">
              <a:lnSpc>
                <a:spcPct val="120000"/>
              </a:lnSpc>
              <a:spcBef>
                <a:spcPts val="1000"/>
              </a:spcBef>
              <a:spcAft>
                <a:spcPts val="0"/>
              </a:spcAft>
              <a:buClr>
                <a:schemeClr val="lt1"/>
              </a:buClr>
              <a:buSzPct val="125000"/>
              <a:buChar char="•"/>
            </a:pPr>
            <a:r>
              <a:rPr lang="en-US"/>
              <a:t>Identifying this relationship early enough in the cycle can help to define trading strategy</a:t>
            </a:r>
            <a:endParaRPr/>
          </a:p>
          <a:p>
            <a:pPr indent="-228600" lvl="0" marL="228600" rtl="0" algn="l">
              <a:lnSpc>
                <a:spcPct val="120000"/>
              </a:lnSpc>
              <a:spcBef>
                <a:spcPts val="1000"/>
              </a:spcBef>
              <a:spcAft>
                <a:spcPts val="0"/>
              </a:spcAft>
              <a:buClr>
                <a:schemeClr val="lt1"/>
              </a:buClr>
              <a:buSzPct val="125000"/>
              <a:buChar char="•"/>
            </a:pPr>
            <a:r>
              <a:rPr lang="en-US"/>
              <a:t>Looking at different cryptos based on their market capitalization traded against USDT (stable coin for USD)</a:t>
            </a:r>
            <a:endParaRPr/>
          </a:p>
          <a:p>
            <a:pPr indent="-228600" lvl="0" marL="228600" rtl="0" algn="l">
              <a:lnSpc>
                <a:spcPct val="110000"/>
              </a:lnSpc>
              <a:spcBef>
                <a:spcPts val="1000"/>
              </a:spcBef>
              <a:spcAft>
                <a:spcPts val="0"/>
              </a:spcAft>
              <a:buClr>
                <a:schemeClr val="lt1"/>
              </a:buClr>
              <a:buSzPct val="125000"/>
              <a:buChar char="•"/>
            </a:pPr>
            <a:r>
              <a:rPr lang="en-US"/>
              <a:t>Large Caps (Mcap &gt; $1billion)</a:t>
            </a:r>
            <a:endParaRPr/>
          </a:p>
          <a:p>
            <a:pPr indent="-228600" lvl="1" marL="685800" rtl="0" algn="l">
              <a:lnSpc>
                <a:spcPct val="120000"/>
              </a:lnSpc>
              <a:spcBef>
                <a:spcPts val="500"/>
              </a:spcBef>
              <a:spcAft>
                <a:spcPts val="0"/>
              </a:spcAft>
              <a:buClr>
                <a:schemeClr val="lt1"/>
              </a:buClr>
              <a:buSzPct val="125000"/>
              <a:buChar char="•"/>
            </a:pPr>
            <a:r>
              <a:rPr lang="en-US"/>
              <a:t>XRP</a:t>
            </a:r>
            <a:endParaRPr/>
          </a:p>
          <a:p>
            <a:pPr indent="-228600" lvl="1" marL="685800" rtl="0" algn="l">
              <a:lnSpc>
                <a:spcPct val="120000"/>
              </a:lnSpc>
              <a:spcBef>
                <a:spcPts val="500"/>
              </a:spcBef>
              <a:spcAft>
                <a:spcPts val="0"/>
              </a:spcAft>
              <a:buClr>
                <a:schemeClr val="lt1"/>
              </a:buClr>
              <a:buSzPct val="125000"/>
              <a:buChar char="•"/>
            </a:pPr>
            <a:r>
              <a:rPr lang="en-US"/>
              <a:t>ADA</a:t>
            </a:r>
            <a:endParaRPr/>
          </a:p>
          <a:p>
            <a:pPr indent="-228600" lvl="1" marL="685800" rtl="0" algn="l">
              <a:lnSpc>
                <a:spcPct val="120000"/>
              </a:lnSpc>
              <a:spcBef>
                <a:spcPts val="500"/>
              </a:spcBef>
              <a:spcAft>
                <a:spcPts val="0"/>
              </a:spcAft>
              <a:buClr>
                <a:schemeClr val="lt1"/>
              </a:buClr>
              <a:buSzPct val="125000"/>
              <a:buChar char="•"/>
            </a:pPr>
            <a:r>
              <a:rPr lang="en-US"/>
              <a:t>MATIC</a:t>
            </a:r>
            <a:endParaRPr/>
          </a:p>
          <a:p>
            <a:pPr indent="-228600" lvl="1" marL="685800" rtl="0" algn="l">
              <a:lnSpc>
                <a:spcPct val="120000"/>
              </a:lnSpc>
              <a:spcBef>
                <a:spcPts val="500"/>
              </a:spcBef>
              <a:spcAft>
                <a:spcPts val="0"/>
              </a:spcAft>
              <a:buClr>
                <a:schemeClr val="lt1"/>
              </a:buClr>
              <a:buSzPct val="125000"/>
              <a:buChar char="•"/>
            </a:pPr>
            <a:r>
              <a:rPr lang="en-US"/>
              <a:t>BNB</a:t>
            </a:r>
            <a:endParaRPr/>
          </a:p>
          <a:p>
            <a:pPr indent="-228600" lvl="1" marL="685800" rtl="0" algn="l">
              <a:lnSpc>
                <a:spcPct val="120000"/>
              </a:lnSpc>
              <a:spcBef>
                <a:spcPts val="500"/>
              </a:spcBef>
              <a:spcAft>
                <a:spcPts val="0"/>
              </a:spcAft>
              <a:buClr>
                <a:schemeClr val="lt1"/>
              </a:buClr>
              <a:buSzPct val="125000"/>
              <a:buChar char="•"/>
            </a:pPr>
            <a:r>
              <a:rPr lang="en-US"/>
              <a:t>VET</a:t>
            </a:r>
            <a:endParaRPr/>
          </a:p>
          <a:p>
            <a:pPr indent="-228600" lvl="1" marL="685800" rtl="0" algn="l">
              <a:lnSpc>
                <a:spcPct val="120000"/>
              </a:lnSpc>
              <a:spcBef>
                <a:spcPts val="500"/>
              </a:spcBef>
              <a:spcAft>
                <a:spcPts val="0"/>
              </a:spcAft>
              <a:buClr>
                <a:schemeClr val="lt1"/>
              </a:buClr>
              <a:buSzPct val="125000"/>
              <a:buChar char="•"/>
            </a:pPr>
            <a:r>
              <a:rPr lang="en-US"/>
              <a:t>LINK</a:t>
            </a:r>
            <a:endParaRPr/>
          </a:p>
          <a:p>
            <a:pPr indent="-109537" lvl="0" marL="228600" rtl="0" algn="l">
              <a:lnSpc>
                <a:spcPct val="120000"/>
              </a:lnSpc>
              <a:spcBef>
                <a:spcPts val="1000"/>
              </a:spcBef>
              <a:spcAft>
                <a:spcPts val="0"/>
              </a:spcAft>
              <a:buClr>
                <a:schemeClr val="lt1"/>
              </a:buClr>
              <a:buSzPct val="125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3" name="Shape 483"/>
        <p:cNvGrpSpPr/>
        <p:nvPr/>
      </p:nvGrpSpPr>
      <p:grpSpPr>
        <a:xfrm>
          <a:off x="0" y="0"/>
          <a:ext cx="0" cy="0"/>
          <a:chOff x="0" y="0"/>
          <a:chExt cx="0" cy="0"/>
        </a:xfrm>
      </p:grpSpPr>
      <p:sp>
        <p:nvSpPr>
          <p:cNvPr id="484" name="Google Shape;484;p4"/>
          <p:cNvSpPr/>
          <p:nvPr/>
        </p:nvSpPr>
        <p:spPr>
          <a:xfrm>
            <a:off x="0" y="0"/>
            <a:ext cx="121920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485" name="Google Shape;485;p4"/>
          <p:cNvGrpSpPr/>
          <p:nvPr/>
        </p:nvGrpSpPr>
        <p:grpSpPr>
          <a:xfrm>
            <a:off x="-14288" y="0"/>
            <a:ext cx="1220788" cy="6858001"/>
            <a:chOff x="-14288" y="0"/>
            <a:chExt cx="1220788" cy="6858001"/>
          </a:xfrm>
        </p:grpSpPr>
        <p:sp>
          <p:nvSpPr>
            <p:cNvPr id="486" name="Google Shape;486;p4"/>
            <p:cNvSpPr/>
            <p:nvPr/>
          </p:nvSpPr>
          <p:spPr>
            <a:xfrm>
              <a:off x="114300" y="4763"/>
              <a:ext cx="23813" cy="2181225"/>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solidFill>
              <a:srgbClr val="3B95DE">
                <a:alpha val="60000"/>
              </a:srgbClr>
            </a:solidFill>
            <a:ln>
              <a:noFill/>
            </a:ln>
          </p:spPr>
        </p:sp>
        <p:sp>
          <p:nvSpPr>
            <p:cNvPr id="490" name="Google Shape;490;p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solidFill>
              <a:srgbClr val="3B95DE">
                <a:alpha val="60000"/>
              </a:srgbClr>
            </a:solidFill>
            <a:ln>
              <a:noFill/>
            </a:ln>
          </p:spPr>
        </p:sp>
        <p:sp>
          <p:nvSpPr>
            <p:cNvPr id="492" name="Google Shape;492;p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rgbClr val="3B95DE">
                <a:alpha val="60000"/>
              </a:srgbClr>
            </a:solidFill>
            <a:ln>
              <a:noFill/>
            </a:ln>
          </p:spPr>
        </p:sp>
        <p:sp>
          <p:nvSpPr>
            <p:cNvPr id="493" name="Google Shape;493;p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solidFill>
              <a:srgbClr val="3B95DE">
                <a:alpha val="60000"/>
              </a:srgbClr>
            </a:solidFill>
            <a:ln>
              <a:noFill/>
            </a:ln>
          </p:spPr>
        </p:sp>
        <p:sp>
          <p:nvSpPr>
            <p:cNvPr id="496" name="Google Shape;496;p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7" name="Google Shape;497;p4"/>
            <p:cNvCxnSpPr/>
            <p:nvPr/>
          </p:nvCxnSpPr>
          <p:spPr>
            <a:xfrm>
              <a:off x="-4763" y="9525"/>
              <a:ext cx="0" cy="0"/>
            </a:xfrm>
            <a:prstGeom prst="straightConnector1">
              <a:avLst/>
            </a:prstGeom>
            <a:solidFill>
              <a:srgbClr val="3B95DE">
                <a:alpha val="60000"/>
              </a:srgbClr>
            </a:solidFill>
            <a:ln cap="flat" cmpd="sng" w="9525">
              <a:solidFill>
                <a:srgbClr val="FFFFFF"/>
              </a:solidFill>
              <a:prstDash val="solid"/>
              <a:miter lim="800000"/>
              <a:headEnd len="sm" w="sm" type="none"/>
              <a:tailEnd len="sm" w="sm" type="none"/>
            </a:ln>
          </p:spPr>
        </p:cxnSp>
        <p:sp>
          <p:nvSpPr>
            <p:cNvPr id="498" name="Google Shape;498;p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solidFill>
              <a:srgbClr val="3B95DE">
                <a:alpha val="60000"/>
              </a:srgbClr>
            </a:solidFill>
            <a:ln>
              <a:noFill/>
            </a:ln>
          </p:spPr>
        </p:sp>
        <p:sp>
          <p:nvSpPr>
            <p:cNvPr id="499" name="Google Shape;499;p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solidFill>
              <a:srgbClr val="3B95DE">
                <a:alpha val="60000"/>
              </a:srgbClr>
            </a:solidFill>
            <a:ln>
              <a:noFill/>
            </a:ln>
          </p:spPr>
        </p:sp>
        <p:sp>
          <p:nvSpPr>
            <p:cNvPr id="500" name="Google Shape;500;p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rgbClr val="3B95DE">
                <a:alpha val="60000"/>
              </a:srgbClr>
            </a:solidFill>
            <a:ln>
              <a:noFill/>
            </a:ln>
          </p:spPr>
        </p:sp>
        <p:sp>
          <p:nvSpPr>
            <p:cNvPr id="501" name="Google Shape;501;p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
            <p:cNvSpPr/>
            <p:nvPr/>
          </p:nvSpPr>
          <p:spPr>
            <a:xfrm>
              <a:off x="133350" y="4662488"/>
              <a:ext cx="23813" cy="2181225"/>
            </a:xfrm>
            <a:prstGeom prst="rect">
              <a:avLst/>
            </a:pr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solidFill>
              <a:srgbClr val="3B95DE">
                <a:alpha val="60000"/>
              </a:srgbClr>
            </a:solidFill>
            <a:ln>
              <a:noFill/>
            </a:ln>
          </p:spPr>
        </p:sp>
        <p:sp>
          <p:nvSpPr>
            <p:cNvPr id="504" name="Google Shape;504;p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solidFill>
              <a:srgbClr val="3B95DE">
                <a:alpha val="60000"/>
              </a:srgbClr>
            </a:solidFill>
            <a:ln>
              <a:noFill/>
            </a:ln>
          </p:spPr>
        </p:sp>
        <p:sp>
          <p:nvSpPr>
            <p:cNvPr id="506" name="Google Shape;506;p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solidFill>
              <a:srgbClr val="3B95DE">
                <a:alpha val="60000"/>
              </a:srgbClr>
            </a:solidFill>
            <a:ln>
              <a:noFill/>
            </a:ln>
          </p:spPr>
        </p:sp>
        <p:sp>
          <p:nvSpPr>
            <p:cNvPr id="508" name="Google Shape;508;p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rgbClr val="3B95DE">
                <a:alpha val="60000"/>
              </a:srgbClr>
            </a:solidFill>
            <a:ln>
              <a:noFill/>
            </a:ln>
          </p:spPr>
        </p:sp>
        <p:sp>
          <p:nvSpPr>
            <p:cNvPr id="509" name="Google Shape;509;p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solidFill>
              <a:srgbClr val="3B95DE">
                <a:alpha val="60000"/>
              </a:srgbClr>
            </a:solidFill>
            <a:ln>
              <a:noFill/>
            </a:ln>
          </p:spPr>
        </p:sp>
        <p:sp>
          <p:nvSpPr>
            <p:cNvPr id="512" name="Google Shape;512;p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rgbClr val="3B95DE">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4"/>
          <p:cNvSpPr txBox="1"/>
          <p:nvPr>
            <p:ph type="title"/>
          </p:nvPr>
        </p:nvSpPr>
        <p:spPr>
          <a:xfrm>
            <a:off x="1019015" y="1093787"/>
            <a:ext cx="3059969" cy="46974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CONTEXT &amp; </a:t>
            </a:r>
            <a:br>
              <a:rPr lang="en-US"/>
            </a:br>
            <a:r>
              <a:rPr lang="en-US"/>
              <a:t>GOAL</a:t>
            </a:r>
            <a:endParaRPr/>
          </a:p>
        </p:txBody>
      </p:sp>
      <p:sp>
        <p:nvSpPr>
          <p:cNvPr id="514" name="Google Shape;514;p4"/>
          <p:cNvSpPr/>
          <p:nvPr/>
        </p:nvSpPr>
        <p:spPr>
          <a:xfrm>
            <a:off x="4625084" y="0"/>
            <a:ext cx="7566916" cy="6848476"/>
          </a:xfrm>
          <a:prstGeom prst="round2DiagRect">
            <a:avLst>
              <a:gd fmla="val 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15" name="Google Shape;515;p4"/>
          <p:cNvSpPr txBox="1"/>
          <p:nvPr>
            <p:ph idx="1" type="body"/>
          </p:nvPr>
        </p:nvSpPr>
        <p:spPr>
          <a:xfrm>
            <a:off x="5215467" y="1093788"/>
            <a:ext cx="5831944" cy="504859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0000"/>
              </a:lnSpc>
              <a:spcBef>
                <a:spcPts val="0"/>
              </a:spcBef>
              <a:spcAft>
                <a:spcPts val="0"/>
              </a:spcAft>
              <a:buClr>
                <a:schemeClr val="lt1"/>
              </a:buClr>
              <a:buSzPts val="1875"/>
              <a:buChar char="•"/>
            </a:pPr>
            <a:r>
              <a:rPr lang="en-US" sz="1500"/>
              <a:t>We will focus on trading data provided by Binance</a:t>
            </a:r>
            <a:endParaRPr/>
          </a:p>
          <a:p>
            <a:pPr indent="-228600" lvl="0" marL="228600" rtl="0" algn="l">
              <a:lnSpc>
                <a:spcPct val="120000"/>
              </a:lnSpc>
              <a:spcBef>
                <a:spcPts val="1000"/>
              </a:spcBef>
              <a:spcAft>
                <a:spcPts val="0"/>
              </a:spcAft>
              <a:buClr>
                <a:schemeClr val="lt1"/>
              </a:buClr>
              <a:buSzPts val="1875"/>
              <a:buChar char="•"/>
            </a:pPr>
            <a:r>
              <a:rPr lang="en-US" sz="1500"/>
              <a:t>Binance is a one of the largest cryptocurrency exchange in terms of daily trading volume of cryptocurrencies </a:t>
            </a:r>
            <a:endParaRPr/>
          </a:p>
          <a:p>
            <a:pPr indent="-228600" lvl="0" marL="228600" rtl="0" algn="l">
              <a:lnSpc>
                <a:spcPct val="120000"/>
              </a:lnSpc>
              <a:spcBef>
                <a:spcPts val="1000"/>
              </a:spcBef>
              <a:spcAft>
                <a:spcPts val="0"/>
              </a:spcAft>
              <a:buClr>
                <a:schemeClr val="lt1"/>
              </a:buClr>
              <a:buSzPts val="1875"/>
              <a:buChar char="•"/>
            </a:pPr>
            <a:r>
              <a:rPr lang="en-US" sz="1500"/>
              <a:t>It was founded in 2017 and is registered in the Cayman Islands</a:t>
            </a:r>
            <a:endParaRPr/>
          </a:p>
          <a:p>
            <a:pPr indent="-228600" lvl="0" marL="228600" rtl="0" algn="l">
              <a:lnSpc>
                <a:spcPct val="120000"/>
              </a:lnSpc>
              <a:spcBef>
                <a:spcPts val="1000"/>
              </a:spcBef>
              <a:spcAft>
                <a:spcPts val="0"/>
              </a:spcAft>
              <a:buClr>
                <a:schemeClr val="lt1"/>
              </a:buClr>
              <a:buSzPts val="1875"/>
              <a:buChar char="•"/>
            </a:pPr>
            <a:r>
              <a:rPr lang="en-US" sz="1500"/>
              <a:t>It provides: </a:t>
            </a:r>
            <a:endParaRPr/>
          </a:p>
          <a:p>
            <a:pPr indent="-228600" lvl="1" marL="685800" rtl="0" algn="l">
              <a:lnSpc>
                <a:spcPct val="120000"/>
              </a:lnSpc>
              <a:spcBef>
                <a:spcPts val="500"/>
              </a:spcBef>
              <a:spcAft>
                <a:spcPts val="0"/>
              </a:spcAft>
              <a:buClr>
                <a:schemeClr val="lt1"/>
              </a:buClr>
              <a:buSzPts val="1375"/>
              <a:buChar char="•"/>
            </a:pPr>
            <a:r>
              <a:rPr lang="en-US" sz="1100"/>
              <a:t>Cryptocurrencies trade data , </a:t>
            </a:r>
            <a:endParaRPr/>
          </a:p>
          <a:p>
            <a:pPr indent="-228600" lvl="1" marL="685800" rtl="0" algn="l">
              <a:lnSpc>
                <a:spcPct val="120000"/>
              </a:lnSpc>
              <a:spcBef>
                <a:spcPts val="500"/>
              </a:spcBef>
              <a:spcAft>
                <a:spcPts val="0"/>
              </a:spcAft>
              <a:buClr>
                <a:schemeClr val="lt1"/>
              </a:buClr>
              <a:buSzPts val="1375"/>
              <a:buChar char="•"/>
            </a:pPr>
            <a:r>
              <a:rPr lang="en-US" sz="1100"/>
              <a:t>Order book data, </a:t>
            </a:r>
            <a:endParaRPr/>
          </a:p>
          <a:p>
            <a:pPr indent="-228600" lvl="1" marL="685800" rtl="0" algn="l">
              <a:lnSpc>
                <a:spcPct val="120000"/>
              </a:lnSpc>
              <a:spcBef>
                <a:spcPts val="500"/>
              </a:spcBef>
              <a:spcAft>
                <a:spcPts val="0"/>
              </a:spcAft>
              <a:buClr>
                <a:schemeClr val="lt1"/>
              </a:buClr>
              <a:buSzPts val="1375"/>
              <a:buChar char="•"/>
            </a:pPr>
            <a:r>
              <a:rPr lang="en-US" sz="1100"/>
              <a:t>Blockchain and historical data, </a:t>
            </a:r>
            <a:endParaRPr/>
          </a:p>
          <a:p>
            <a:pPr indent="-228600" lvl="1" marL="685800" rtl="0" algn="l">
              <a:lnSpc>
                <a:spcPct val="120000"/>
              </a:lnSpc>
              <a:spcBef>
                <a:spcPts val="500"/>
              </a:spcBef>
              <a:spcAft>
                <a:spcPts val="0"/>
              </a:spcAft>
              <a:buClr>
                <a:schemeClr val="lt1"/>
              </a:buClr>
              <a:buSzPts val="1375"/>
              <a:buChar char="•"/>
            </a:pPr>
            <a:r>
              <a:rPr lang="en-US" sz="1100"/>
              <a:t>social data, </a:t>
            </a:r>
            <a:endParaRPr/>
          </a:p>
          <a:p>
            <a:pPr indent="-228600" lvl="1" marL="685800" rtl="0" algn="l">
              <a:lnSpc>
                <a:spcPct val="120000"/>
              </a:lnSpc>
              <a:spcBef>
                <a:spcPts val="500"/>
              </a:spcBef>
              <a:spcAft>
                <a:spcPts val="0"/>
              </a:spcAft>
              <a:buClr>
                <a:schemeClr val="lt1"/>
              </a:buClr>
              <a:buSzPts val="1375"/>
              <a:buChar char="•"/>
            </a:pPr>
            <a:r>
              <a:rPr lang="en-US" sz="1100"/>
              <a:t>Reports and a suite of cryptocurrencies indices,</a:t>
            </a:r>
            <a:endParaRPr/>
          </a:p>
          <a:p>
            <a:pPr indent="-228600" lvl="1" marL="685800" rtl="0" algn="l">
              <a:lnSpc>
                <a:spcPct val="120000"/>
              </a:lnSpc>
              <a:spcBef>
                <a:spcPts val="500"/>
              </a:spcBef>
              <a:spcAft>
                <a:spcPts val="0"/>
              </a:spcAft>
              <a:buClr>
                <a:schemeClr val="lt1"/>
              </a:buClr>
              <a:buSzPts val="1375"/>
              <a:buChar char="•"/>
            </a:pPr>
            <a:r>
              <a:rPr lang="en-US" sz="1100"/>
              <a:t>Trading Markets</a:t>
            </a:r>
            <a:endParaRPr/>
          </a:p>
          <a:p>
            <a:pPr indent="-228600" lvl="0" marL="228600" rtl="0" algn="l">
              <a:lnSpc>
                <a:spcPct val="120000"/>
              </a:lnSpc>
              <a:spcBef>
                <a:spcPts val="1000"/>
              </a:spcBef>
              <a:spcAft>
                <a:spcPts val="0"/>
              </a:spcAft>
              <a:buClr>
                <a:schemeClr val="lt1"/>
              </a:buClr>
              <a:buSzPts val="1875"/>
              <a:buChar char="•"/>
            </a:pPr>
            <a:r>
              <a:rPr lang="en-US" sz="1500"/>
              <a:t>Our goal: </a:t>
            </a:r>
            <a:endParaRPr/>
          </a:p>
          <a:p>
            <a:pPr indent="-228600" lvl="1" marL="685800" rtl="0" algn="l">
              <a:lnSpc>
                <a:spcPct val="120000"/>
              </a:lnSpc>
              <a:spcBef>
                <a:spcPts val="500"/>
              </a:spcBef>
              <a:spcAft>
                <a:spcPts val="0"/>
              </a:spcAft>
              <a:buClr>
                <a:schemeClr val="lt1"/>
              </a:buClr>
              <a:buSzPts val="1375"/>
              <a:buChar char="•"/>
            </a:pPr>
            <a:r>
              <a:rPr lang="en-US" sz="1100"/>
              <a:t>Ingest batch &amp; streaming data </a:t>
            </a:r>
            <a:endParaRPr/>
          </a:p>
          <a:p>
            <a:pPr indent="-228600" lvl="1" marL="685800" rtl="0" algn="l">
              <a:lnSpc>
                <a:spcPct val="120000"/>
              </a:lnSpc>
              <a:spcBef>
                <a:spcPts val="500"/>
              </a:spcBef>
              <a:spcAft>
                <a:spcPts val="0"/>
              </a:spcAft>
              <a:buClr>
                <a:schemeClr val="lt1"/>
              </a:buClr>
              <a:buSzPts val="1375"/>
              <a:buChar char="•"/>
            </a:pPr>
            <a:r>
              <a:rPr lang="en-US" sz="1100"/>
              <a:t>Store both data types safely</a:t>
            </a:r>
            <a:endParaRPr/>
          </a:p>
          <a:p>
            <a:pPr indent="-228600" lvl="1" marL="685800" rtl="0" algn="l">
              <a:lnSpc>
                <a:spcPct val="120000"/>
              </a:lnSpc>
              <a:spcBef>
                <a:spcPts val="500"/>
              </a:spcBef>
              <a:spcAft>
                <a:spcPts val="0"/>
              </a:spcAft>
              <a:buClr>
                <a:schemeClr val="lt1"/>
              </a:buClr>
              <a:buSzPts val="1375"/>
              <a:buChar char="•"/>
            </a:pPr>
            <a:r>
              <a:rPr lang="en-US" sz="1100"/>
              <a:t>Process the data to identify patterns and cryptos to profitably trade in real-time</a:t>
            </a:r>
            <a:endParaRPr/>
          </a:p>
          <a:p>
            <a:pPr indent="-228600" lvl="1" marL="685800" rtl="0" algn="l">
              <a:lnSpc>
                <a:spcPct val="120000"/>
              </a:lnSpc>
              <a:spcBef>
                <a:spcPts val="500"/>
              </a:spcBef>
              <a:spcAft>
                <a:spcPts val="0"/>
              </a:spcAft>
              <a:buClr>
                <a:schemeClr val="lt1"/>
              </a:buClr>
              <a:buSzPts val="1375"/>
              <a:buChar char="•"/>
            </a:pPr>
            <a:r>
              <a:rPr lang="en-US" sz="1100"/>
              <a:t>Serve the results of our strategy with an adequate technology</a:t>
            </a:r>
            <a:br>
              <a:rPr lang="en-US" sz="1100"/>
            </a:b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grpSp>
        <p:nvGrpSpPr>
          <p:cNvPr id="520" name="Google Shape;520;g11f6c0b5bfb_0_0"/>
          <p:cNvGrpSpPr/>
          <p:nvPr/>
        </p:nvGrpSpPr>
        <p:grpSpPr>
          <a:xfrm>
            <a:off x="0" y="-1"/>
            <a:ext cx="12192005" cy="6858000"/>
            <a:chOff x="0" y="-1"/>
            <a:chExt cx="12192005" cy="6858000"/>
          </a:xfrm>
        </p:grpSpPr>
        <p:sp>
          <p:nvSpPr>
            <p:cNvPr id="521" name="Google Shape;521;g11f6c0b5bfb_0_0"/>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522" name="Google Shape;522;g11f6c0b5bfb_0_0"/>
            <p:cNvPicPr preferRelativeResize="0"/>
            <p:nvPr/>
          </p:nvPicPr>
          <p:blipFill rotWithShape="1">
            <a:blip r:embed="rId4">
              <a:alphaModFix amt="30000"/>
            </a:blip>
            <a:srcRect b="0" l="0" r="0" t="0"/>
            <a:stretch/>
          </p:blipFill>
          <p:spPr>
            <a:xfrm>
              <a:off x="0" y="-1"/>
              <a:ext cx="12192005" cy="6858000"/>
            </a:xfrm>
            <a:prstGeom prst="rect">
              <a:avLst/>
            </a:prstGeom>
            <a:noFill/>
            <a:ln>
              <a:noFill/>
            </a:ln>
          </p:spPr>
        </p:pic>
      </p:grpSp>
      <p:sp>
        <p:nvSpPr>
          <p:cNvPr id="523" name="Google Shape;523;g11f6c0b5bfb_0_0"/>
          <p:cNvSpPr txBox="1"/>
          <p:nvPr>
            <p:ph type="title"/>
          </p:nvPr>
        </p:nvSpPr>
        <p:spPr>
          <a:xfrm>
            <a:off x="5102247" y="215668"/>
            <a:ext cx="6050700" cy="1478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lang="en-US"/>
              <a:t>HYPOTHESIS</a:t>
            </a:r>
            <a:endParaRPr/>
          </a:p>
        </p:txBody>
      </p:sp>
      <p:pic>
        <p:nvPicPr>
          <p:cNvPr descr="Computer 3D windows background" id="524" name="Google Shape;524;g11f6c0b5bfb_0_0"/>
          <p:cNvPicPr preferRelativeResize="0"/>
          <p:nvPr/>
        </p:nvPicPr>
        <p:blipFill rotWithShape="1">
          <a:blip r:embed="rId5">
            <a:alphaModFix/>
          </a:blip>
          <a:srcRect b="0" l="17695" r="44282" t="0"/>
          <a:stretch/>
        </p:blipFill>
        <p:spPr>
          <a:xfrm>
            <a:off x="-5597" y="10"/>
            <a:ext cx="4635581" cy="6857991"/>
          </a:xfrm>
          <a:prstGeom prst="rect">
            <a:avLst/>
          </a:prstGeom>
          <a:noFill/>
          <a:ln>
            <a:noFill/>
          </a:ln>
        </p:spPr>
      </p:pic>
      <p:grpSp>
        <p:nvGrpSpPr>
          <p:cNvPr id="525" name="Google Shape;525;g11f6c0b5bfb_0_0"/>
          <p:cNvGrpSpPr/>
          <p:nvPr/>
        </p:nvGrpSpPr>
        <p:grpSpPr>
          <a:xfrm>
            <a:off x="0" y="0"/>
            <a:ext cx="2305051" cy="6858001"/>
            <a:chOff x="0" y="0"/>
            <a:chExt cx="2305051" cy="6858001"/>
          </a:xfrm>
        </p:grpSpPr>
        <p:sp>
          <p:nvSpPr>
            <p:cNvPr id="526" name="Google Shape;526;g11f6c0b5bfb_0_0"/>
            <p:cNvSpPr/>
            <p:nvPr/>
          </p:nvSpPr>
          <p:spPr>
            <a:xfrm>
              <a:off x="1209675" y="4763"/>
              <a:ext cx="23700" cy="2181300"/>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1f6c0b5bfb_0_0"/>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1f6c0b5bfb_0_0"/>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1f6c0b5bfb_0_0"/>
            <p:cNvSpPr/>
            <p:nvPr/>
          </p:nvSpPr>
          <p:spPr>
            <a:xfrm>
              <a:off x="414338" y="9525"/>
              <a:ext cx="28500" cy="4481400"/>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1f6c0b5bfb_0_0"/>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1f6c0b5bfb_0_0"/>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411"/>
              </a:schemeClr>
            </a:solidFill>
            <a:ln>
              <a:noFill/>
            </a:ln>
          </p:spPr>
        </p:sp>
        <p:sp>
          <p:nvSpPr>
            <p:cNvPr id="532" name="Google Shape;532;g11f6c0b5bfb_0_0"/>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411"/>
              </a:schemeClr>
            </a:solidFill>
            <a:ln>
              <a:noFill/>
            </a:ln>
          </p:spPr>
        </p:sp>
        <p:sp>
          <p:nvSpPr>
            <p:cNvPr id="533" name="Google Shape;533;g11f6c0b5bfb_0_0"/>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1f6c0b5bfb_0_0"/>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411"/>
              </a:schemeClr>
            </a:solidFill>
            <a:ln>
              <a:noFill/>
            </a:ln>
          </p:spPr>
        </p:sp>
        <p:sp>
          <p:nvSpPr>
            <p:cNvPr id="535" name="Google Shape;535;g11f6c0b5bfb_0_0"/>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411"/>
              </a:schemeClr>
            </a:solidFill>
            <a:ln>
              <a:noFill/>
            </a:ln>
          </p:spPr>
        </p:sp>
        <p:sp>
          <p:nvSpPr>
            <p:cNvPr id="536" name="Google Shape;536;g11f6c0b5bfb_0_0"/>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1f6c0b5bfb_0_0"/>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1f6c0b5bfb_0_0"/>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411"/>
              </a:schemeClr>
            </a:solidFill>
            <a:ln>
              <a:noFill/>
            </a:ln>
          </p:spPr>
        </p:sp>
        <p:sp>
          <p:nvSpPr>
            <p:cNvPr id="539" name="Google Shape;539;g11f6c0b5bfb_0_0"/>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1f6c0b5bfb_0_0"/>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411"/>
              </a:schemeClr>
            </a:solidFill>
            <a:ln>
              <a:noFill/>
            </a:ln>
          </p:spPr>
        </p:sp>
        <p:sp>
          <p:nvSpPr>
            <p:cNvPr id="541" name="Google Shape;541;g11f6c0b5bfb_0_0"/>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1f6c0b5bfb_0_0"/>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1f6c0b5bfb_0_0"/>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411"/>
              </a:schemeClr>
            </a:solidFill>
            <a:ln>
              <a:noFill/>
            </a:ln>
          </p:spPr>
        </p:sp>
        <p:sp>
          <p:nvSpPr>
            <p:cNvPr id="544" name="Google Shape;544;g11f6c0b5bfb_0_0"/>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11f6c0b5bfb_0_0"/>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11f6c0b5bfb_0_0"/>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411"/>
              </a:schemeClr>
            </a:solidFill>
            <a:ln>
              <a:noFill/>
            </a:ln>
          </p:spPr>
        </p:sp>
        <p:sp>
          <p:nvSpPr>
            <p:cNvPr id="547" name="Google Shape;547;g11f6c0b5bfb_0_0"/>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11f6c0b5bfb_0_0"/>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411"/>
              </a:schemeClr>
            </a:solidFill>
            <a:ln>
              <a:noFill/>
            </a:ln>
          </p:spPr>
        </p:sp>
        <p:sp>
          <p:nvSpPr>
            <p:cNvPr id="549" name="Google Shape;549;g11f6c0b5bfb_0_0"/>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1f6c0b5bfb_0_0"/>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411"/>
              </a:schemeClr>
            </a:solidFill>
            <a:ln>
              <a:noFill/>
            </a:ln>
          </p:spPr>
        </p:sp>
        <p:sp>
          <p:nvSpPr>
            <p:cNvPr id="551" name="Google Shape;551;g11f6c0b5bfb_0_0"/>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11f6c0b5bfb_0_0"/>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411"/>
              </a:schemeClr>
            </a:solidFill>
            <a:ln>
              <a:noFill/>
            </a:ln>
          </p:spPr>
        </p:sp>
        <p:sp>
          <p:nvSpPr>
            <p:cNvPr id="553" name="Google Shape;553;g11f6c0b5bfb_0_0"/>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11f6c0b5bfb_0_0"/>
            <p:cNvSpPr/>
            <p:nvPr/>
          </p:nvSpPr>
          <p:spPr>
            <a:xfrm>
              <a:off x="642938" y="6610350"/>
              <a:ext cx="23700" cy="243000"/>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11f6c0b5bfb_0_0"/>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11f6c0b5bfb_0_0"/>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411"/>
              </a:schemeClr>
            </a:solidFill>
            <a:ln>
              <a:noFill/>
            </a:ln>
          </p:spPr>
        </p:sp>
        <p:sp>
          <p:nvSpPr>
            <p:cNvPr id="557" name="Google Shape;557;g11f6c0b5bfb_0_0"/>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411"/>
              </a:schemeClr>
            </a:solidFill>
            <a:ln>
              <a:noFill/>
            </a:ln>
          </p:spPr>
        </p:sp>
        <p:sp>
          <p:nvSpPr>
            <p:cNvPr id="558" name="Google Shape;558;g11f6c0b5bfb_0_0"/>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11f6c0b5bfb_0_0"/>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411"/>
              </a:schemeClr>
            </a:solidFill>
            <a:ln>
              <a:noFill/>
            </a:ln>
          </p:spPr>
        </p:sp>
        <p:sp>
          <p:nvSpPr>
            <p:cNvPr id="560" name="Google Shape;560;g11f6c0b5bfb_0_0"/>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411"/>
              </a:schemeClr>
            </a:solidFill>
            <a:ln>
              <a:noFill/>
            </a:ln>
          </p:spPr>
        </p:sp>
        <p:sp>
          <p:nvSpPr>
            <p:cNvPr id="561" name="Google Shape;561;g11f6c0b5bfb_0_0"/>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11f6c0b5bfb_0_0"/>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411"/>
              </a:schemeClr>
            </a:solidFill>
            <a:ln>
              <a:noFill/>
            </a:ln>
          </p:spPr>
        </p:sp>
        <p:sp>
          <p:nvSpPr>
            <p:cNvPr id="563" name="Google Shape;563;g11f6c0b5bfb_0_0"/>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11f6c0b5bfb_0_0"/>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411"/>
              </a:schemeClr>
            </a:solidFill>
            <a:ln>
              <a:noFill/>
            </a:ln>
          </p:spPr>
        </p:sp>
        <p:sp>
          <p:nvSpPr>
            <p:cNvPr id="565" name="Google Shape;565;g11f6c0b5bfb_0_0"/>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11f6c0b5bfb_0_0"/>
            <p:cNvSpPr/>
            <p:nvPr/>
          </p:nvSpPr>
          <p:spPr>
            <a:xfrm>
              <a:off x="1228725" y="4662488"/>
              <a:ext cx="23700" cy="2181300"/>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11f6c0b5bfb_0_0"/>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411"/>
              </a:schemeClr>
            </a:solidFill>
            <a:ln>
              <a:noFill/>
            </a:ln>
          </p:spPr>
        </p:sp>
        <p:sp>
          <p:nvSpPr>
            <p:cNvPr id="568" name="Google Shape;568;g11f6c0b5bfb_0_0"/>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11f6c0b5bfb_0_0"/>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411"/>
              </a:schemeClr>
            </a:solidFill>
            <a:ln>
              <a:noFill/>
            </a:ln>
          </p:spPr>
        </p:sp>
        <p:sp>
          <p:nvSpPr>
            <p:cNvPr id="570" name="Google Shape;570;g11f6c0b5bfb_0_0"/>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11f6c0b5bfb_0_0"/>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1f6c0b5bfb_0_0"/>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411"/>
              </a:schemeClr>
            </a:solidFill>
            <a:ln>
              <a:noFill/>
            </a:ln>
          </p:spPr>
        </p:sp>
        <p:sp>
          <p:nvSpPr>
            <p:cNvPr id="573" name="Google Shape;573;g11f6c0b5bfb_0_0"/>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411"/>
              </a:schemeClr>
            </a:solidFill>
            <a:ln>
              <a:noFill/>
            </a:ln>
          </p:spPr>
        </p:sp>
        <p:sp>
          <p:nvSpPr>
            <p:cNvPr id="574" name="Google Shape;574;g11f6c0b5bfb_0_0"/>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11f6c0b5bfb_0_0"/>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1f6c0b5bfb_0_0"/>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411"/>
              </a:schemeClr>
            </a:solidFill>
            <a:ln>
              <a:noFill/>
            </a:ln>
          </p:spPr>
        </p:sp>
        <p:sp>
          <p:nvSpPr>
            <p:cNvPr id="577" name="Google Shape;577;g11f6c0b5bfb_0_0"/>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11f6c0b5bfb_0_0"/>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411"/>
              </a:schemeClr>
            </a:solidFill>
            <a:ln>
              <a:noFill/>
            </a:ln>
          </p:spPr>
        </p:sp>
        <p:sp>
          <p:nvSpPr>
            <p:cNvPr id="579" name="Google Shape;579;g11f6c0b5bfb_0_0"/>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0" name="Google Shape;580;g11f6c0b5bfb_0_0"/>
          <p:cNvSpPr txBox="1"/>
          <p:nvPr>
            <p:ph type="title"/>
          </p:nvPr>
        </p:nvSpPr>
        <p:spPr>
          <a:xfrm>
            <a:off x="5345850" y="1283496"/>
            <a:ext cx="6050700" cy="619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44000"/>
              <a:buFont typeface="Twentieth Century"/>
              <a:buNone/>
            </a:pPr>
            <a:r>
              <a:rPr lang="en-US" sz="2500">
                <a:solidFill>
                  <a:srgbClr val="000000"/>
                </a:solidFill>
              </a:rPr>
              <a:t>Cryptos with lower market capitalization follow the behavior of Bitcoin.</a:t>
            </a:r>
            <a:endParaRPr sz="2500">
              <a:solidFill>
                <a:srgbClr val="000000"/>
              </a:solidFill>
            </a:endParaRPr>
          </a:p>
        </p:txBody>
      </p:sp>
      <p:sp>
        <p:nvSpPr>
          <p:cNvPr id="581" name="Google Shape;581;g11f6c0b5bfb_0_0"/>
          <p:cNvSpPr txBox="1"/>
          <p:nvPr>
            <p:ph type="title"/>
          </p:nvPr>
        </p:nvSpPr>
        <p:spPr>
          <a:xfrm>
            <a:off x="5259025" y="2204422"/>
            <a:ext cx="6050700" cy="960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lang="en-US"/>
              <a:t>OBJECTIVE</a:t>
            </a:r>
            <a:endParaRPr/>
          </a:p>
        </p:txBody>
      </p:sp>
      <p:sp>
        <p:nvSpPr>
          <p:cNvPr id="582" name="Google Shape;582;g11f6c0b5bfb_0_0"/>
          <p:cNvSpPr txBox="1"/>
          <p:nvPr>
            <p:ph type="title"/>
          </p:nvPr>
        </p:nvSpPr>
        <p:spPr>
          <a:xfrm>
            <a:off x="5418300" y="3165025"/>
            <a:ext cx="6459600" cy="619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44000"/>
              <a:buFont typeface="Twentieth Century"/>
              <a:buNone/>
            </a:pPr>
            <a:r>
              <a:rPr lang="en-US" sz="2500">
                <a:solidFill>
                  <a:srgbClr val="000000"/>
                </a:solidFill>
              </a:rPr>
              <a:t>Create a strategy by looking at correlations of coins with Bitcoin lags. Simulate returns to see if strategy is profitable.</a:t>
            </a:r>
            <a:endParaRPr sz="2500">
              <a:solidFill>
                <a:srgbClr val="000000"/>
              </a:solidFill>
            </a:endParaRPr>
          </a:p>
        </p:txBody>
      </p:sp>
      <p:cxnSp>
        <p:nvCxnSpPr>
          <p:cNvPr id="583" name="Google Shape;583;g11f6c0b5bfb_0_0"/>
          <p:cNvCxnSpPr/>
          <p:nvPr/>
        </p:nvCxnSpPr>
        <p:spPr>
          <a:xfrm flipH="1" rot="10800000">
            <a:off x="5658775" y="5518325"/>
            <a:ext cx="5181000" cy="9300"/>
          </a:xfrm>
          <a:prstGeom prst="straightConnector1">
            <a:avLst/>
          </a:prstGeom>
          <a:noFill/>
          <a:ln cap="flat" cmpd="sng" w="9525">
            <a:solidFill>
              <a:schemeClr val="dk2"/>
            </a:solidFill>
            <a:prstDash val="solid"/>
            <a:round/>
            <a:headEnd len="sm" w="sm" type="none"/>
            <a:tailEnd len="sm" w="sm" type="none"/>
          </a:ln>
        </p:spPr>
      </p:cxnSp>
      <p:sp>
        <p:nvSpPr>
          <p:cNvPr id="584" name="Google Shape;584;g11f6c0b5bfb_0_0"/>
          <p:cNvSpPr txBox="1"/>
          <p:nvPr/>
        </p:nvSpPr>
        <p:spPr>
          <a:xfrm>
            <a:off x="5443300" y="5609450"/>
            <a:ext cx="55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wentieth Century"/>
                <a:ea typeface="Twentieth Century"/>
                <a:cs typeface="Twentieth Century"/>
                <a:sym typeface="Twentieth Century"/>
              </a:rPr>
              <a:t>0</a:t>
            </a:r>
            <a:endParaRPr b="0" i="0" sz="1400" u="none" cap="none" strike="noStrike">
              <a:solidFill>
                <a:schemeClr val="lt1"/>
              </a:solidFill>
              <a:latin typeface="Twentieth Century"/>
              <a:ea typeface="Twentieth Century"/>
              <a:cs typeface="Twentieth Century"/>
              <a:sym typeface="Twentieth Century"/>
            </a:endParaRPr>
          </a:p>
        </p:txBody>
      </p:sp>
      <p:sp>
        <p:nvSpPr>
          <p:cNvPr id="585" name="Google Shape;585;g11f6c0b5bfb_0_0"/>
          <p:cNvSpPr txBox="1"/>
          <p:nvPr/>
        </p:nvSpPr>
        <p:spPr>
          <a:xfrm>
            <a:off x="8007925" y="5649425"/>
            <a:ext cx="55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wentieth Century"/>
                <a:ea typeface="Twentieth Century"/>
                <a:cs typeface="Twentieth Century"/>
                <a:sym typeface="Twentieth Century"/>
              </a:rPr>
              <a:t>1</a:t>
            </a:r>
            <a:endParaRPr b="0" i="0" sz="1400" u="none" cap="none" strike="noStrike">
              <a:solidFill>
                <a:schemeClr val="lt1"/>
              </a:solidFill>
              <a:latin typeface="Twentieth Century"/>
              <a:ea typeface="Twentieth Century"/>
              <a:cs typeface="Twentieth Century"/>
              <a:sym typeface="Twentieth Century"/>
            </a:endParaRPr>
          </a:p>
        </p:txBody>
      </p:sp>
      <p:sp>
        <p:nvSpPr>
          <p:cNvPr id="586" name="Google Shape;586;g11f6c0b5bfb_0_0"/>
          <p:cNvSpPr txBox="1"/>
          <p:nvPr/>
        </p:nvSpPr>
        <p:spPr>
          <a:xfrm>
            <a:off x="10423175" y="5724375"/>
            <a:ext cx="55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wentieth Century"/>
                <a:ea typeface="Twentieth Century"/>
                <a:cs typeface="Twentieth Century"/>
                <a:sym typeface="Twentieth Century"/>
              </a:rPr>
              <a:t>2</a:t>
            </a:r>
            <a:endParaRPr b="0" i="0" sz="1400" u="none" cap="none" strike="noStrike">
              <a:solidFill>
                <a:schemeClr val="lt1"/>
              </a:solidFill>
              <a:latin typeface="Twentieth Century"/>
              <a:ea typeface="Twentieth Century"/>
              <a:cs typeface="Twentieth Century"/>
              <a:sym typeface="Twentieth Century"/>
            </a:endParaRPr>
          </a:p>
        </p:txBody>
      </p:sp>
      <p:cxnSp>
        <p:nvCxnSpPr>
          <p:cNvPr id="587" name="Google Shape;587;g11f6c0b5bfb_0_0"/>
          <p:cNvCxnSpPr/>
          <p:nvPr/>
        </p:nvCxnSpPr>
        <p:spPr>
          <a:xfrm flipH="1" rot="10800000">
            <a:off x="5715000" y="4506350"/>
            <a:ext cx="2379600" cy="805800"/>
          </a:xfrm>
          <a:prstGeom prst="straightConnector1">
            <a:avLst/>
          </a:prstGeom>
          <a:noFill/>
          <a:ln cap="flat" cmpd="sng" w="76200">
            <a:solidFill>
              <a:srgbClr val="FF0000"/>
            </a:solidFill>
            <a:prstDash val="solid"/>
            <a:round/>
            <a:headEnd len="sm" w="sm" type="none"/>
            <a:tailEnd len="sm" w="sm" type="none"/>
          </a:ln>
        </p:spPr>
      </p:cxnSp>
      <p:cxnSp>
        <p:nvCxnSpPr>
          <p:cNvPr id="588" name="Google Shape;588;g11f6c0b5bfb_0_0"/>
          <p:cNvCxnSpPr/>
          <p:nvPr/>
        </p:nvCxnSpPr>
        <p:spPr>
          <a:xfrm>
            <a:off x="8113425" y="4506425"/>
            <a:ext cx="2623200" cy="402900"/>
          </a:xfrm>
          <a:prstGeom prst="straightConnector1">
            <a:avLst/>
          </a:prstGeom>
          <a:noFill/>
          <a:ln cap="flat" cmpd="sng" w="76200">
            <a:solidFill>
              <a:srgbClr val="FF0000"/>
            </a:solidFill>
            <a:prstDash val="solid"/>
            <a:round/>
            <a:headEnd len="sm" w="sm" type="none"/>
            <a:tailEnd len="sm" w="sm" type="none"/>
          </a:ln>
        </p:spPr>
      </p:cxnSp>
      <p:sp>
        <p:nvSpPr>
          <p:cNvPr id="589" name="Google Shape;589;g11f6c0b5bfb_0_0"/>
          <p:cNvSpPr txBox="1"/>
          <p:nvPr/>
        </p:nvSpPr>
        <p:spPr>
          <a:xfrm>
            <a:off x="5996200" y="4174863"/>
            <a:ext cx="112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wentieth Century"/>
                <a:ea typeface="Twentieth Century"/>
                <a:cs typeface="Twentieth Century"/>
                <a:sym typeface="Twentieth Century"/>
              </a:rPr>
              <a:t>Detect Trend</a:t>
            </a:r>
            <a:endParaRPr b="0" i="0" sz="1400" u="none" cap="none" strike="noStrike">
              <a:solidFill>
                <a:schemeClr val="lt1"/>
              </a:solidFill>
              <a:latin typeface="Twentieth Century"/>
              <a:ea typeface="Twentieth Century"/>
              <a:cs typeface="Twentieth Century"/>
              <a:sym typeface="Twentieth Century"/>
            </a:endParaRPr>
          </a:p>
        </p:txBody>
      </p:sp>
      <p:cxnSp>
        <p:nvCxnSpPr>
          <p:cNvPr id="590" name="Google Shape;590;g11f6c0b5bfb_0_0"/>
          <p:cNvCxnSpPr/>
          <p:nvPr/>
        </p:nvCxnSpPr>
        <p:spPr>
          <a:xfrm flipH="1" rot="10800000">
            <a:off x="5789950" y="4965400"/>
            <a:ext cx="2332800" cy="28200"/>
          </a:xfrm>
          <a:prstGeom prst="straightConnector1">
            <a:avLst/>
          </a:prstGeom>
          <a:noFill/>
          <a:ln cap="flat" cmpd="sng" w="76200">
            <a:solidFill>
              <a:srgbClr val="7AA239"/>
            </a:solidFill>
            <a:prstDash val="solid"/>
            <a:round/>
            <a:headEnd len="sm" w="sm" type="none"/>
            <a:tailEnd len="sm" w="sm" type="none"/>
          </a:ln>
        </p:spPr>
      </p:cxnSp>
      <p:cxnSp>
        <p:nvCxnSpPr>
          <p:cNvPr id="591" name="Google Shape;591;g11f6c0b5bfb_0_0"/>
          <p:cNvCxnSpPr/>
          <p:nvPr/>
        </p:nvCxnSpPr>
        <p:spPr>
          <a:xfrm flipH="1" rot="10800000">
            <a:off x="8055975" y="4356500"/>
            <a:ext cx="2595300" cy="609000"/>
          </a:xfrm>
          <a:prstGeom prst="straightConnector1">
            <a:avLst/>
          </a:prstGeom>
          <a:noFill/>
          <a:ln cap="flat" cmpd="sng" w="76200">
            <a:solidFill>
              <a:srgbClr val="7AA239"/>
            </a:solidFill>
            <a:prstDash val="solid"/>
            <a:round/>
            <a:headEnd len="sm" w="sm" type="none"/>
            <a:tailEnd len="sm" w="sm" type="none"/>
          </a:ln>
        </p:spPr>
      </p:cxnSp>
      <p:sp>
        <p:nvSpPr>
          <p:cNvPr id="592" name="Google Shape;592;g11f6c0b5bfb_0_0"/>
          <p:cNvSpPr txBox="1"/>
          <p:nvPr/>
        </p:nvSpPr>
        <p:spPr>
          <a:xfrm>
            <a:off x="7565400" y="3869125"/>
            <a:ext cx="112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1C232"/>
                </a:solidFill>
                <a:latin typeface="Twentieth Century"/>
                <a:ea typeface="Twentieth Century"/>
                <a:cs typeface="Twentieth Century"/>
                <a:sym typeface="Twentieth Century"/>
              </a:rPr>
              <a:t>Buy Moment </a:t>
            </a:r>
            <a:endParaRPr b="1" i="0" sz="1400" u="none" cap="none" strike="noStrike">
              <a:solidFill>
                <a:srgbClr val="F1C232"/>
              </a:solidFill>
              <a:latin typeface="Twentieth Century"/>
              <a:ea typeface="Twentieth Century"/>
              <a:cs typeface="Twentieth Century"/>
              <a:sym typeface="Twentieth Century"/>
            </a:endParaRPr>
          </a:p>
        </p:txBody>
      </p:sp>
      <p:sp>
        <p:nvSpPr>
          <p:cNvPr id="593" name="Google Shape;593;g11f6c0b5bfb_0_0"/>
          <p:cNvSpPr txBox="1"/>
          <p:nvPr/>
        </p:nvSpPr>
        <p:spPr>
          <a:xfrm>
            <a:off x="10137425" y="3870400"/>
            <a:ext cx="112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1C232"/>
                </a:solidFill>
                <a:latin typeface="Twentieth Century"/>
                <a:ea typeface="Twentieth Century"/>
                <a:cs typeface="Twentieth Century"/>
                <a:sym typeface="Twentieth Century"/>
              </a:rPr>
              <a:t>Sell Moment </a:t>
            </a:r>
            <a:endParaRPr b="1" i="0" sz="1400" u="none" cap="none" strike="noStrike">
              <a:solidFill>
                <a:srgbClr val="F1C232"/>
              </a:solidFill>
              <a:latin typeface="Twentieth Century"/>
              <a:ea typeface="Twentieth Century"/>
              <a:cs typeface="Twentieth Century"/>
              <a:sym typeface="Twentieth Century"/>
            </a:endParaRPr>
          </a:p>
        </p:txBody>
      </p:sp>
      <p:cxnSp>
        <p:nvCxnSpPr>
          <p:cNvPr id="594" name="Google Shape;594;g11f6c0b5bfb_0_0"/>
          <p:cNvCxnSpPr/>
          <p:nvPr/>
        </p:nvCxnSpPr>
        <p:spPr>
          <a:xfrm flipH="1" rot="10800000">
            <a:off x="6249100" y="4527363"/>
            <a:ext cx="871500" cy="290700"/>
          </a:xfrm>
          <a:prstGeom prst="straightConnector1">
            <a:avLst/>
          </a:prstGeom>
          <a:noFill/>
          <a:ln cap="flat" cmpd="sng" w="9525">
            <a:solidFill>
              <a:srgbClr val="FFFF00"/>
            </a:solidFill>
            <a:prstDash val="solid"/>
            <a:round/>
            <a:headEnd len="sm" w="sm" type="none"/>
            <a:tailEnd len="med" w="med" type="triangle"/>
          </a:ln>
        </p:spPr>
      </p:cxnSp>
      <p:sp>
        <p:nvSpPr>
          <p:cNvPr id="595" name="Google Shape;595;g11f6c0b5bfb_0_0"/>
          <p:cNvSpPr txBox="1"/>
          <p:nvPr/>
        </p:nvSpPr>
        <p:spPr>
          <a:xfrm>
            <a:off x="5003300" y="5085963"/>
            <a:ext cx="1124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Twentieth Century"/>
                <a:ea typeface="Twentieth Century"/>
                <a:cs typeface="Twentieth Century"/>
                <a:sym typeface="Twentieth Century"/>
              </a:rPr>
              <a:t>Bitcoin</a:t>
            </a:r>
            <a:endParaRPr b="0" i="0" sz="1600" u="none" cap="none" strike="noStrike">
              <a:solidFill>
                <a:srgbClr val="FF0000"/>
              </a:solidFill>
              <a:latin typeface="Twentieth Century"/>
              <a:ea typeface="Twentieth Century"/>
              <a:cs typeface="Twentieth Century"/>
              <a:sym typeface="Twentieth Century"/>
            </a:endParaRPr>
          </a:p>
        </p:txBody>
      </p:sp>
      <p:sp>
        <p:nvSpPr>
          <p:cNvPr id="596" name="Google Shape;596;g11f6c0b5bfb_0_0"/>
          <p:cNvSpPr txBox="1"/>
          <p:nvPr/>
        </p:nvSpPr>
        <p:spPr>
          <a:xfrm>
            <a:off x="5003300" y="4691300"/>
            <a:ext cx="1124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AA239"/>
                </a:solidFill>
                <a:latin typeface="Twentieth Century"/>
                <a:ea typeface="Twentieth Century"/>
                <a:cs typeface="Twentieth Century"/>
                <a:sym typeface="Twentieth Century"/>
              </a:rPr>
              <a:t>Other</a:t>
            </a:r>
            <a:endParaRPr b="0" i="0" sz="1600" u="none" cap="none" strike="noStrike">
              <a:solidFill>
                <a:srgbClr val="7AA239"/>
              </a:solidFill>
              <a:latin typeface="Twentieth Century"/>
              <a:ea typeface="Twentieth Century"/>
              <a:cs typeface="Twentieth Century"/>
              <a:sym typeface="Twentieth Century"/>
            </a:endParaRPr>
          </a:p>
        </p:txBody>
      </p:sp>
      <p:cxnSp>
        <p:nvCxnSpPr>
          <p:cNvPr id="597" name="Google Shape;597;g11f6c0b5bfb_0_0"/>
          <p:cNvCxnSpPr/>
          <p:nvPr/>
        </p:nvCxnSpPr>
        <p:spPr>
          <a:xfrm rot="10800000">
            <a:off x="8131975" y="4225325"/>
            <a:ext cx="0" cy="1424100"/>
          </a:xfrm>
          <a:prstGeom prst="straightConnector1">
            <a:avLst/>
          </a:prstGeom>
          <a:noFill/>
          <a:ln cap="flat" cmpd="sng" w="38100">
            <a:solidFill>
              <a:srgbClr val="FFFFFF"/>
            </a:solidFill>
            <a:prstDash val="solid"/>
            <a:round/>
            <a:headEnd len="sm" w="sm" type="none"/>
            <a:tailEnd len="sm" w="sm" type="none"/>
          </a:ln>
        </p:spPr>
      </p:cxnSp>
      <p:cxnSp>
        <p:nvCxnSpPr>
          <p:cNvPr id="598" name="Google Shape;598;g11f6c0b5bfb_0_0"/>
          <p:cNvCxnSpPr/>
          <p:nvPr/>
        </p:nvCxnSpPr>
        <p:spPr>
          <a:xfrm rot="10800000">
            <a:off x="10578825" y="4194800"/>
            <a:ext cx="0" cy="1424100"/>
          </a:xfrm>
          <a:prstGeom prst="straightConnector1">
            <a:avLst/>
          </a:prstGeom>
          <a:noFill/>
          <a:ln cap="flat" cmpd="sng" w="38100">
            <a:solidFill>
              <a:srgbClr val="FFFFFF"/>
            </a:solidFill>
            <a:prstDash val="solid"/>
            <a:round/>
            <a:headEnd len="sm" w="sm" type="none"/>
            <a:tailEnd len="sm" w="sm" type="none"/>
          </a:ln>
        </p:spPr>
      </p:cxnSp>
      <p:cxnSp>
        <p:nvCxnSpPr>
          <p:cNvPr id="599" name="Google Shape;599;g11f6c0b5bfb_0_0"/>
          <p:cNvCxnSpPr/>
          <p:nvPr/>
        </p:nvCxnSpPr>
        <p:spPr>
          <a:xfrm flipH="1" rot="10800000">
            <a:off x="8919650" y="4660238"/>
            <a:ext cx="871500" cy="290700"/>
          </a:xfrm>
          <a:prstGeom prst="straightConnector1">
            <a:avLst/>
          </a:prstGeom>
          <a:noFill/>
          <a:ln cap="flat" cmpd="sng" w="9525">
            <a:solidFill>
              <a:srgbClr val="FFFF00"/>
            </a:solidFill>
            <a:prstDash val="solid"/>
            <a:round/>
            <a:headEnd len="sm" w="sm" type="none"/>
            <a:tailEnd len="med" w="med" type="triangle"/>
          </a:ln>
        </p:spPr>
      </p:cxnSp>
      <p:sp>
        <p:nvSpPr>
          <p:cNvPr id="600" name="Google Shape;600;g11f6c0b5bfb_0_0"/>
          <p:cNvSpPr txBox="1"/>
          <p:nvPr/>
        </p:nvSpPr>
        <p:spPr>
          <a:xfrm>
            <a:off x="8642625" y="4898825"/>
            <a:ext cx="156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wentieth Century"/>
                <a:ea typeface="Twentieth Century"/>
                <a:cs typeface="Twentieth Century"/>
                <a:sym typeface="Twentieth Century"/>
              </a:rPr>
              <a:t>Other follow </a:t>
            </a:r>
            <a:endParaRPr b="0" i="0" sz="1400" u="none" cap="none" strike="noStrike">
              <a:solidFill>
                <a:schemeClr val="lt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wentieth Century"/>
                <a:ea typeface="Twentieth Century"/>
                <a:cs typeface="Twentieth Century"/>
                <a:sym typeface="Twentieth Century"/>
              </a:rPr>
              <a:t>previous trend</a:t>
            </a:r>
            <a:endParaRPr b="0" i="0" sz="1400" u="none" cap="none" strike="noStrike">
              <a:solidFill>
                <a:schemeClr val="lt1"/>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11f6c0b5bfb_0_134"/>
          <p:cNvSpPr txBox="1"/>
          <p:nvPr>
            <p:ph type="title"/>
          </p:nvPr>
        </p:nvSpPr>
        <p:spPr>
          <a:xfrm>
            <a:off x="1146705" y="609601"/>
            <a:ext cx="3855900" cy="163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Twentieth Century"/>
              <a:buNone/>
            </a:pPr>
            <a:r>
              <a:rPr lang="en-US" u="sng"/>
              <a:t>Trading Strategy Concept</a:t>
            </a:r>
            <a:endParaRPr sz="3000"/>
          </a:p>
        </p:txBody>
      </p:sp>
      <p:sp>
        <p:nvSpPr>
          <p:cNvPr id="606" name="Google Shape;606;g11f6c0b5bfb_0_134"/>
          <p:cNvSpPr txBox="1"/>
          <p:nvPr>
            <p:ph idx="2" type="body"/>
          </p:nvPr>
        </p:nvSpPr>
        <p:spPr>
          <a:xfrm>
            <a:off x="1342000" y="2249400"/>
            <a:ext cx="8181000" cy="4114800"/>
          </a:xfrm>
          <a:prstGeom prst="rect">
            <a:avLst/>
          </a:prstGeom>
          <a:noFill/>
          <a:ln>
            <a:noFill/>
          </a:ln>
        </p:spPr>
        <p:txBody>
          <a:bodyPr anchorCtr="0" anchor="t" bIns="45700" lIns="91425" spcFirstLastPara="1" rIns="91425" wrap="square" tIns="45700">
            <a:normAutofit/>
          </a:bodyPr>
          <a:lstStyle/>
          <a:p>
            <a:pPr indent="-374650" lvl="0" marL="457200" rtl="0" algn="l">
              <a:lnSpc>
                <a:spcPct val="120000"/>
              </a:lnSpc>
              <a:spcBef>
                <a:spcPts val="1000"/>
              </a:spcBef>
              <a:spcAft>
                <a:spcPts val="0"/>
              </a:spcAft>
              <a:buSzPts val="2300"/>
              <a:buAutoNum type="arabicParenR"/>
            </a:pPr>
            <a:r>
              <a:rPr lang="en-US" sz="2300"/>
              <a:t>Find correlation of a given coin with a given bitcoin lag</a:t>
            </a:r>
            <a:endParaRPr sz="2300"/>
          </a:p>
          <a:p>
            <a:pPr indent="-374650" lvl="0" marL="457200" rtl="0" algn="l">
              <a:lnSpc>
                <a:spcPct val="120000"/>
              </a:lnSpc>
              <a:spcBef>
                <a:spcPts val="0"/>
              </a:spcBef>
              <a:spcAft>
                <a:spcPts val="0"/>
              </a:spcAft>
              <a:buSzPts val="2300"/>
              <a:buAutoNum type="arabicParenR"/>
            </a:pPr>
            <a:r>
              <a:rPr lang="en-US" sz="2300"/>
              <a:t>Backtest it with historic returns</a:t>
            </a:r>
            <a:endParaRPr sz="2300"/>
          </a:p>
          <a:p>
            <a:pPr indent="-374650" lvl="0" marL="457200" rtl="0" algn="l">
              <a:lnSpc>
                <a:spcPct val="120000"/>
              </a:lnSpc>
              <a:spcBef>
                <a:spcPts val="0"/>
              </a:spcBef>
              <a:spcAft>
                <a:spcPts val="0"/>
              </a:spcAft>
              <a:buSzPts val="2300"/>
              <a:buAutoNum type="arabicParenR"/>
            </a:pPr>
            <a:r>
              <a:rPr lang="en-US" sz="2300"/>
              <a:t>Detect the pattern to buy when bitcoin grows</a:t>
            </a:r>
            <a:endParaRPr sz="2300"/>
          </a:p>
          <a:p>
            <a:pPr indent="-374650" lvl="0" marL="457200" rtl="0" algn="l">
              <a:lnSpc>
                <a:spcPct val="120000"/>
              </a:lnSpc>
              <a:spcBef>
                <a:spcPts val="0"/>
              </a:spcBef>
              <a:spcAft>
                <a:spcPts val="0"/>
              </a:spcAft>
              <a:buSzPts val="2300"/>
              <a:buAutoNum type="arabicParenR"/>
            </a:pPr>
            <a:r>
              <a:rPr lang="en-US" sz="2300"/>
              <a:t>Keep the crypto and the lag if the strategy works</a:t>
            </a:r>
            <a:endParaRPr sz="2300"/>
          </a:p>
          <a:p>
            <a:pPr indent="-374650" lvl="0" marL="457200" rtl="0" algn="l">
              <a:lnSpc>
                <a:spcPct val="120000"/>
              </a:lnSpc>
              <a:spcBef>
                <a:spcPts val="0"/>
              </a:spcBef>
              <a:spcAft>
                <a:spcPts val="0"/>
              </a:spcAft>
              <a:buSzPts val="2300"/>
              <a:buAutoNum type="arabicParenR"/>
            </a:pPr>
            <a:r>
              <a:rPr lang="en-US" sz="2300"/>
              <a:t>Store the results in serving layer to evaluate strategy</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grpSp>
        <p:nvGrpSpPr>
          <p:cNvPr id="611" name="Google Shape;611;p5"/>
          <p:cNvGrpSpPr/>
          <p:nvPr/>
        </p:nvGrpSpPr>
        <p:grpSpPr>
          <a:xfrm>
            <a:off x="0" y="-1"/>
            <a:ext cx="12192003" cy="6858001"/>
            <a:chOff x="0" y="-1"/>
            <a:chExt cx="12192003" cy="6858001"/>
          </a:xfrm>
        </p:grpSpPr>
        <p:sp>
          <p:nvSpPr>
            <p:cNvPr id="612" name="Google Shape;612;p5"/>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613" name="Google Shape;613;p5"/>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sp>
        <p:nvSpPr>
          <p:cNvPr id="614" name="Google Shape;614;p5"/>
          <p:cNvSpPr txBox="1"/>
          <p:nvPr>
            <p:ph type="title"/>
          </p:nvPr>
        </p:nvSpPr>
        <p:spPr>
          <a:xfrm>
            <a:off x="4996697" y="618518"/>
            <a:ext cx="6050713"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OVERVIEW OF DATA-PIPELINE</a:t>
            </a:r>
            <a:endParaRPr/>
          </a:p>
        </p:txBody>
      </p:sp>
      <p:pic>
        <p:nvPicPr>
          <p:cNvPr descr="Computer 3D windows background" id="615" name="Google Shape;615;p5"/>
          <p:cNvPicPr preferRelativeResize="0"/>
          <p:nvPr/>
        </p:nvPicPr>
        <p:blipFill rotWithShape="1">
          <a:blip r:embed="rId5">
            <a:alphaModFix/>
          </a:blip>
          <a:srcRect b="0" l="17695" r="44282" t="0"/>
          <a:stretch/>
        </p:blipFill>
        <p:spPr>
          <a:xfrm>
            <a:off x="-5597" y="10"/>
            <a:ext cx="4635583" cy="6857990"/>
          </a:xfrm>
          <a:prstGeom prst="rect">
            <a:avLst/>
          </a:prstGeom>
          <a:noFill/>
          <a:ln>
            <a:noFill/>
          </a:ln>
        </p:spPr>
      </p:pic>
      <p:grpSp>
        <p:nvGrpSpPr>
          <p:cNvPr id="616" name="Google Shape;616;p5"/>
          <p:cNvGrpSpPr/>
          <p:nvPr/>
        </p:nvGrpSpPr>
        <p:grpSpPr>
          <a:xfrm>
            <a:off x="0" y="0"/>
            <a:ext cx="2305051" cy="6858001"/>
            <a:chOff x="0" y="0"/>
            <a:chExt cx="2305051" cy="6858001"/>
          </a:xfrm>
        </p:grpSpPr>
        <p:sp>
          <p:nvSpPr>
            <p:cNvPr id="617" name="Google Shape;617;p5"/>
            <p:cNvSpPr/>
            <p:nvPr/>
          </p:nvSpPr>
          <p:spPr>
            <a:xfrm>
              <a:off x="1209675" y="4763"/>
              <a:ext cx="23813" cy="2181225"/>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
            <p:cNvSpPr/>
            <p:nvPr/>
          </p:nvSpPr>
          <p:spPr>
            <a:xfrm>
              <a:off x="414338" y="9525"/>
              <a:ext cx="28575" cy="4481513"/>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411"/>
              </a:schemeClr>
            </a:solidFill>
            <a:ln>
              <a:noFill/>
            </a:ln>
          </p:spPr>
        </p:sp>
        <p:sp>
          <p:nvSpPr>
            <p:cNvPr id="623" name="Google Shape;623;p5"/>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411"/>
              </a:schemeClr>
            </a:solidFill>
            <a:ln>
              <a:noFill/>
            </a:ln>
          </p:spPr>
        </p:sp>
        <p:sp>
          <p:nvSpPr>
            <p:cNvPr id="624" name="Google Shape;624;p5"/>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411"/>
              </a:schemeClr>
            </a:solidFill>
            <a:ln>
              <a:noFill/>
            </a:ln>
          </p:spPr>
        </p:sp>
        <p:sp>
          <p:nvSpPr>
            <p:cNvPr id="626" name="Google Shape;626;p5"/>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411"/>
              </a:schemeClr>
            </a:solidFill>
            <a:ln>
              <a:noFill/>
            </a:ln>
          </p:spPr>
        </p:sp>
        <p:sp>
          <p:nvSpPr>
            <p:cNvPr id="627" name="Google Shape;627;p5"/>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411"/>
              </a:schemeClr>
            </a:solidFill>
            <a:ln>
              <a:noFill/>
            </a:ln>
          </p:spPr>
        </p:sp>
        <p:sp>
          <p:nvSpPr>
            <p:cNvPr id="630" name="Google Shape;630;p5"/>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411"/>
              </a:schemeClr>
            </a:solidFill>
            <a:ln>
              <a:noFill/>
            </a:ln>
          </p:spPr>
        </p:sp>
        <p:sp>
          <p:nvSpPr>
            <p:cNvPr id="632" name="Google Shape;632;p5"/>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411"/>
              </a:schemeClr>
            </a:solidFill>
            <a:ln>
              <a:noFill/>
            </a:ln>
          </p:spPr>
        </p:sp>
        <p:sp>
          <p:nvSpPr>
            <p:cNvPr id="635" name="Google Shape;635;p5"/>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5"/>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411"/>
              </a:schemeClr>
            </a:solidFill>
            <a:ln>
              <a:noFill/>
            </a:ln>
          </p:spPr>
        </p:sp>
        <p:sp>
          <p:nvSpPr>
            <p:cNvPr id="638" name="Google Shape;638;p5"/>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5"/>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411"/>
              </a:schemeClr>
            </a:solidFill>
            <a:ln>
              <a:noFill/>
            </a:ln>
          </p:spPr>
        </p:sp>
        <p:sp>
          <p:nvSpPr>
            <p:cNvPr id="640" name="Google Shape;640;p5"/>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411"/>
              </a:schemeClr>
            </a:solidFill>
            <a:ln>
              <a:noFill/>
            </a:ln>
          </p:spPr>
        </p:sp>
        <p:sp>
          <p:nvSpPr>
            <p:cNvPr id="642" name="Google Shape;642;p5"/>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411"/>
              </a:schemeClr>
            </a:solidFill>
            <a:ln>
              <a:noFill/>
            </a:ln>
          </p:spPr>
        </p:sp>
        <p:sp>
          <p:nvSpPr>
            <p:cNvPr id="644" name="Google Shape;644;p5"/>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
            <p:cNvSpPr/>
            <p:nvPr/>
          </p:nvSpPr>
          <p:spPr>
            <a:xfrm>
              <a:off x="642938" y="6610350"/>
              <a:ext cx="23813" cy="242888"/>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411"/>
              </a:schemeClr>
            </a:solidFill>
            <a:ln>
              <a:noFill/>
            </a:ln>
          </p:spPr>
        </p:sp>
        <p:sp>
          <p:nvSpPr>
            <p:cNvPr id="648" name="Google Shape;648;p5"/>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411"/>
              </a:schemeClr>
            </a:solidFill>
            <a:ln>
              <a:noFill/>
            </a:ln>
          </p:spPr>
        </p:sp>
        <p:sp>
          <p:nvSpPr>
            <p:cNvPr id="649" name="Google Shape;649;p5"/>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411"/>
              </a:schemeClr>
            </a:solidFill>
            <a:ln>
              <a:noFill/>
            </a:ln>
          </p:spPr>
        </p:sp>
        <p:sp>
          <p:nvSpPr>
            <p:cNvPr id="651" name="Google Shape;651;p5"/>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411"/>
              </a:schemeClr>
            </a:solidFill>
            <a:ln>
              <a:noFill/>
            </a:ln>
          </p:spPr>
        </p:sp>
        <p:sp>
          <p:nvSpPr>
            <p:cNvPr id="652" name="Google Shape;652;p5"/>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5"/>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411"/>
              </a:schemeClr>
            </a:solidFill>
            <a:ln>
              <a:noFill/>
            </a:ln>
          </p:spPr>
        </p:sp>
        <p:sp>
          <p:nvSpPr>
            <p:cNvPr id="654" name="Google Shape;654;p5"/>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411"/>
              </a:schemeClr>
            </a:solidFill>
            <a:ln>
              <a:noFill/>
            </a:ln>
          </p:spPr>
        </p:sp>
        <p:sp>
          <p:nvSpPr>
            <p:cNvPr id="656" name="Google Shape;656;p5"/>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5"/>
            <p:cNvSpPr/>
            <p:nvPr/>
          </p:nvSpPr>
          <p:spPr>
            <a:xfrm>
              <a:off x="1228725" y="4662488"/>
              <a:ext cx="23813" cy="2181225"/>
            </a:xfrm>
            <a:prstGeom prst="rect">
              <a:avLst/>
            </a:pr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411"/>
              </a:schemeClr>
            </a:solidFill>
            <a:ln>
              <a:noFill/>
            </a:ln>
          </p:spPr>
        </p:sp>
        <p:sp>
          <p:nvSpPr>
            <p:cNvPr id="659" name="Google Shape;659;p5"/>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411"/>
              </a:schemeClr>
            </a:solidFill>
            <a:ln>
              <a:noFill/>
            </a:ln>
          </p:spPr>
        </p:sp>
        <p:sp>
          <p:nvSpPr>
            <p:cNvPr id="661" name="Google Shape;661;p5"/>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411"/>
              </a:schemeClr>
            </a:solidFill>
            <a:ln>
              <a:noFill/>
            </a:ln>
          </p:spPr>
        </p:sp>
        <p:sp>
          <p:nvSpPr>
            <p:cNvPr id="664" name="Google Shape;664;p5"/>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411"/>
              </a:schemeClr>
            </a:solidFill>
            <a:ln>
              <a:noFill/>
            </a:ln>
          </p:spPr>
        </p:sp>
        <p:sp>
          <p:nvSpPr>
            <p:cNvPr id="665" name="Google Shape;665;p5"/>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411"/>
              </a:schemeClr>
            </a:solidFill>
            <a:ln>
              <a:noFill/>
            </a:ln>
          </p:spPr>
        </p:sp>
        <p:sp>
          <p:nvSpPr>
            <p:cNvPr id="668" name="Google Shape;668;p5"/>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411"/>
              </a:schemeClr>
            </a:solidFill>
            <a:ln>
              <a:noFill/>
            </a:ln>
          </p:spPr>
        </p:sp>
        <p:sp>
          <p:nvSpPr>
            <p:cNvPr id="670" name="Google Shape;670;p5"/>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1" name="Google Shape;671;p5"/>
          <p:cNvPicPr preferRelativeResize="0"/>
          <p:nvPr/>
        </p:nvPicPr>
        <p:blipFill rotWithShape="1">
          <a:blip r:embed="rId6">
            <a:alphaModFix/>
          </a:blip>
          <a:srcRect b="0" l="0" r="0" t="0"/>
          <a:stretch/>
        </p:blipFill>
        <p:spPr>
          <a:xfrm>
            <a:off x="4907525" y="2417150"/>
            <a:ext cx="7059626" cy="300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
          <p:cNvSpPr txBox="1"/>
          <p:nvPr>
            <p:ph type="title"/>
          </p:nvPr>
        </p:nvSpPr>
        <p:spPr>
          <a:xfrm>
            <a:off x="1146705" y="609601"/>
            <a:ext cx="3856037" cy="16398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Twentieth Century"/>
              <a:buNone/>
            </a:pPr>
            <a:r>
              <a:rPr lang="en-US" u="sng"/>
              <a:t>BATCH DATA</a:t>
            </a:r>
            <a:br>
              <a:rPr lang="en-US"/>
            </a:br>
            <a:r>
              <a:rPr lang="en-US" sz="3000"/>
              <a:t>INGESTION &amp; STORAGE</a:t>
            </a:r>
            <a:endParaRPr sz="3000"/>
          </a:p>
        </p:txBody>
      </p:sp>
      <p:sp>
        <p:nvSpPr>
          <p:cNvPr id="677" name="Google Shape;677;p6"/>
          <p:cNvSpPr txBox="1"/>
          <p:nvPr>
            <p:ph idx="2" type="body"/>
          </p:nvPr>
        </p:nvSpPr>
        <p:spPr>
          <a:xfrm>
            <a:off x="1146705" y="2249486"/>
            <a:ext cx="3856037" cy="4114738"/>
          </a:xfrm>
          <a:prstGeom prst="rect">
            <a:avLst/>
          </a:prstGeom>
          <a:noFill/>
          <a:ln>
            <a:noFill/>
          </a:ln>
        </p:spPr>
        <p:txBody>
          <a:bodyPr anchorCtr="0" anchor="t" bIns="45700" lIns="91425" spcFirstLastPara="1" rIns="91425" wrap="square" tIns="45700">
            <a:normAutofit fontScale="85000" lnSpcReduction="10000"/>
          </a:bodyPr>
          <a:lstStyle/>
          <a:p>
            <a:pPr indent="-443507" lvl="0" marL="457200" rtl="0" algn="l">
              <a:lnSpc>
                <a:spcPct val="120000"/>
              </a:lnSpc>
              <a:spcBef>
                <a:spcPts val="0"/>
              </a:spcBef>
              <a:spcAft>
                <a:spcPts val="0"/>
              </a:spcAft>
              <a:buClr>
                <a:schemeClr val="lt1"/>
              </a:buClr>
              <a:buSzPct val="125000"/>
              <a:buFont typeface="Twentieth Century"/>
              <a:buAutoNum type="arabicPeriod"/>
            </a:pPr>
            <a:r>
              <a:rPr lang="en-US" sz="2300"/>
              <a:t>Initialize Hadoop in Terminal – Hadoop-start.sh</a:t>
            </a:r>
            <a:endParaRPr/>
          </a:p>
          <a:p>
            <a:pPr indent="-443507" lvl="0" marL="457200" rtl="0" algn="l">
              <a:lnSpc>
                <a:spcPct val="120000"/>
              </a:lnSpc>
              <a:spcBef>
                <a:spcPts val="1000"/>
              </a:spcBef>
              <a:spcAft>
                <a:spcPts val="0"/>
              </a:spcAft>
              <a:buClr>
                <a:schemeClr val="lt1"/>
              </a:buClr>
              <a:buSzPct val="125000"/>
              <a:buFont typeface="Twentieth Century"/>
              <a:buAutoNum type="arabicPeriod"/>
            </a:pPr>
            <a:r>
              <a:rPr lang="en-US" sz="2300"/>
              <a:t>Relevant crypto data per coin will be stored in raw-layer in HDFS</a:t>
            </a:r>
            <a:endParaRPr/>
          </a:p>
          <a:p>
            <a:pPr indent="-443507" lvl="0" marL="457200" rtl="0" algn="l">
              <a:lnSpc>
                <a:spcPct val="120000"/>
              </a:lnSpc>
              <a:spcBef>
                <a:spcPts val="1000"/>
              </a:spcBef>
              <a:spcAft>
                <a:spcPts val="0"/>
              </a:spcAft>
              <a:buClr>
                <a:schemeClr val="lt1"/>
              </a:buClr>
              <a:buSzPct val="125000"/>
              <a:buFont typeface="Twentieth Century"/>
              <a:buAutoNum type="arabicPeriod"/>
            </a:pPr>
            <a:r>
              <a:rPr lang="en-US" sz="2300"/>
              <a:t>Each crypto currency has individual folder for better organization </a:t>
            </a:r>
            <a:endParaRPr/>
          </a:p>
          <a:p>
            <a:pPr indent="-443507" lvl="0" marL="457200" rtl="0" algn="l">
              <a:lnSpc>
                <a:spcPct val="120000"/>
              </a:lnSpc>
              <a:spcBef>
                <a:spcPts val="1000"/>
              </a:spcBef>
              <a:spcAft>
                <a:spcPts val="0"/>
              </a:spcAft>
              <a:buClr>
                <a:schemeClr val="lt1"/>
              </a:buClr>
              <a:buSzPct val="125000"/>
              <a:buFont typeface="Twentieth Century"/>
              <a:buAutoNum type="arabicPeriod"/>
            </a:pPr>
            <a:r>
              <a:rPr lang="en-US" sz="2300"/>
              <a:t>Klines to be used = 1 minute</a:t>
            </a:r>
            <a:endParaRPr/>
          </a:p>
          <a:p>
            <a:pPr indent="0" lvl="0" marL="0" rtl="0" algn="l">
              <a:lnSpc>
                <a:spcPct val="120000"/>
              </a:lnSpc>
              <a:spcBef>
                <a:spcPts val="1000"/>
              </a:spcBef>
              <a:spcAft>
                <a:spcPts val="0"/>
              </a:spcAft>
              <a:buClr>
                <a:schemeClr val="lt1"/>
              </a:buClr>
              <a:buSzPct val="125000"/>
              <a:buNone/>
            </a:pPr>
            <a:r>
              <a:rPr lang="en-US" sz="2300"/>
              <a:t>This ensures the real-time nature of this strategy</a:t>
            </a:r>
            <a:endParaRPr sz="2300"/>
          </a:p>
        </p:txBody>
      </p:sp>
      <p:pic>
        <p:nvPicPr>
          <p:cNvPr id="678" name="Google Shape;678;p6"/>
          <p:cNvPicPr preferRelativeResize="0"/>
          <p:nvPr/>
        </p:nvPicPr>
        <p:blipFill rotWithShape="1">
          <a:blip r:embed="rId3">
            <a:alphaModFix/>
          </a:blip>
          <a:srcRect b="0" l="0" r="0" t="0"/>
          <a:stretch/>
        </p:blipFill>
        <p:spPr>
          <a:xfrm>
            <a:off x="5369020" y="2249485"/>
            <a:ext cx="6445028" cy="35417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2" name="Shape 682"/>
        <p:cNvGrpSpPr/>
        <p:nvPr/>
      </p:nvGrpSpPr>
      <p:grpSpPr>
        <a:xfrm>
          <a:off x="0" y="0"/>
          <a:ext cx="0" cy="0"/>
          <a:chOff x="0" y="0"/>
          <a:chExt cx="0" cy="0"/>
        </a:xfrm>
      </p:grpSpPr>
      <p:sp>
        <p:nvSpPr>
          <p:cNvPr id="683" name="Google Shape;683;p7"/>
          <p:cNvSpPr txBox="1"/>
          <p:nvPr>
            <p:ph type="title"/>
          </p:nvPr>
        </p:nvSpPr>
        <p:spPr>
          <a:xfrm>
            <a:off x="1146705" y="609601"/>
            <a:ext cx="3856037" cy="16398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Twentieth Century"/>
              <a:buNone/>
            </a:pPr>
            <a:r>
              <a:rPr lang="en-US" u="sng"/>
              <a:t>BATCH DATA</a:t>
            </a:r>
            <a:br>
              <a:rPr lang="en-US"/>
            </a:br>
            <a:r>
              <a:rPr lang="en-US" sz="3000"/>
              <a:t>TRANSFORMATION</a:t>
            </a:r>
            <a:endParaRPr sz="3000"/>
          </a:p>
        </p:txBody>
      </p:sp>
      <p:sp>
        <p:nvSpPr>
          <p:cNvPr id="684" name="Google Shape;684;p7"/>
          <p:cNvSpPr txBox="1"/>
          <p:nvPr>
            <p:ph idx="2" type="body"/>
          </p:nvPr>
        </p:nvSpPr>
        <p:spPr>
          <a:xfrm>
            <a:off x="1036977" y="2249486"/>
            <a:ext cx="3856037" cy="4224466"/>
          </a:xfrm>
          <a:prstGeom prst="rect">
            <a:avLst/>
          </a:prstGeom>
          <a:noFill/>
          <a:ln>
            <a:noFill/>
          </a:ln>
        </p:spPr>
        <p:txBody>
          <a:bodyPr anchorCtr="0" anchor="t" bIns="45700" lIns="91425" spcFirstLastPara="1" rIns="91425" wrap="square" tIns="45700">
            <a:normAutofit/>
          </a:bodyPr>
          <a:lstStyle/>
          <a:p>
            <a:pPr indent="-457200" lvl="0" marL="457200" rtl="0" algn="l">
              <a:lnSpc>
                <a:spcPct val="120000"/>
              </a:lnSpc>
              <a:spcBef>
                <a:spcPts val="0"/>
              </a:spcBef>
              <a:spcAft>
                <a:spcPts val="0"/>
              </a:spcAft>
              <a:buClr>
                <a:schemeClr val="lt1"/>
              </a:buClr>
              <a:buSzPts val="2875"/>
              <a:buFont typeface="Twentieth Century"/>
              <a:buAutoNum type="arabicPeriod"/>
            </a:pPr>
            <a:r>
              <a:rPr lang="en-US" sz="2300"/>
              <a:t>Need to transform the data types for data ingested from Binance API - needed for PySpark data handling</a:t>
            </a:r>
            <a:endParaRPr/>
          </a:p>
          <a:p>
            <a:pPr indent="-457200" lvl="0" marL="457200" rtl="0" algn="l">
              <a:lnSpc>
                <a:spcPct val="120000"/>
              </a:lnSpc>
              <a:spcBef>
                <a:spcPts val="1000"/>
              </a:spcBef>
              <a:spcAft>
                <a:spcPts val="0"/>
              </a:spcAft>
              <a:buClr>
                <a:schemeClr val="lt1"/>
              </a:buClr>
              <a:buSzPts val="2875"/>
              <a:buFont typeface="Twentieth Century"/>
              <a:buAutoNum type="arabicPeriod"/>
            </a:pPr>
            <a:r>
              <a:rPr lang="en-US" sz="2300"/>
              <a:t>Creation of a unified dataframe with all crypto data and storing it in standard layer</a:t>
            </a:r>
            <a:endParaRPr sz="2300"/>
          </a:p>
        </p:txBody>
      </p:sp>
      <p:pic>
        <p:nvPicPr>
          <p:cNvPr id="685" name="Google Shape;685;p7"/>
          <p:cNvPicPr preferRelativeResize="0"/>
          <p:nvPr/>
        </p:nvPicPr>
        <p:blipFill rotWithShape="1">
          <a:blip r:embed="rId4">
            <a:alphaModFix/>
          </a:blip>
          <a:srcRect b="0" l="0" r="0" t="0"/>
          <a:stretch/>
        </p:blipFill>
        <p:spPr>
          <a:xfrm>
            <a:off x="6096000" y="1258362"/>
            <a:ext cx="5530018" cy="2360298"/>
          </a:xfrm>
          <a:prstGeom prst="rect">
            <a:avLst/>
          </a:prstGeom>
          <a:noFill/>
          <a:ln>
            <a:noFill/>
          </a:ln>
        </p:spPr>
      </p:pic>
      <p:pic>
        <p:nvPicPr>
          <p:cNvPr id="686" name="Google Shape;686;p7"/>
          <p:cNvPicPr preferRelativeResize="0"/>
          <p:nvPr/>
        </p:nvPicPr>
        <p:blipFill rotWithShape="1">
          <a:blip r:embed="rId5">
            <a:alphaModFix/>
          </a:blip>
          <a:srcRect b="0" l="0" r="0" t="0"/>
          <a:stretch/>
        </p:blipFill>
        <p:spPr>
          <a:xfrm>
            <a:off x="4928462" y="3685655"/>
            <a:ext cx="7262410" cy="3086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2021-12-12T19:32:58Z</dcterms:created>
  <dc:creator>Thomas Stenger</dc:creator>
</cp:coreProperties>
</file>